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687" r:id="rId6"/>
  </p:sldMasterIdLst>
  <p:notesMasterIdLst>
    <p:notesMasterId r:id="rId40"/>
  </p:notesMasterIdLst>
  <p:sldIdLst>
    <p:sldId id="257" r:id="rId7"/>
    <p:sldId id="256" r:id="rId8"/>
    <p:sldId id="298" r:id="rId9"/>
    <p:sldId id="302" r:id="rId10"/>
    <p:sldId id="282" r:id="rId11"/>
    <p:sldId id="283" r:id="rId12"/>
    <p:sldId id="284" r:id="rId13"/>
    <p:sldId id="304" r:id="rId14"/>
    <p:sldId id="299" r:id="rId15"/>
    <p:sldId id="285" r:id="rId16"/>
    <p:sldId id="260" r:id="rId17"/>
    <p:sldId id="305" r:id="rId18"/>
    <p:sldId id="261" r:id="rId19"/>
    <p:sldId id="262" r:id="rId20"/>
    <p:sldId id="300" r:id="rId21"/>
    <p:sldId id="288" r:id="rId22"/>
    <p:sldId id="290" r:id="rId23"/>
    <p:sldId id="301" r:id="rId24"/>
    <p:sldId id="263" r:id="rId25"/>
    <p:sldId id="264" r:id="rId26"/>
    <p:sldId id="265" r:id="rId27"/>
    <p:sldId id="266" r:id="rId28"/>
    <p:sldId id="291" r:id="rId29"/>
    <p:sldId id="292" r:id="rId30"/>
    <p:sldId id="293" r:id="rId31"/>
    <p:sldId id="294" r:id="rId32"/>
    <p:sldId id="295" r:id="rId33"/>
    <p:sldId id="296" r:id="rId34"/>
    <p:sldId id="297" r:id="rId35"/>
    <p:sldId id="274" r:id="rId36"/>
    <p:sldId id="271" r:id="rId37"/>
    <p:sldId id="273" r:id="rId38"/>
    <p:sldId id="28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40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TFS\TLT\MS_Exam\high_availble_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'HA Chart'!$G$1</c:f>
              <c:strCache>
                <c:ptCount val="1"/>
                <c:pt idx="0">
                  <c:v>Downtime Milliseconds</c:v>
                </c:pt>
              </c:strCache>
            </c:strRef>
          </c:tx>
          <c:spPr>
            <a:ln w="28575" cap="rnd">
              <a:solidFill>
                <a:schemeClr val="accent1"/>
              </a:solidFill>
              <a:round/>
            </a:ln>
            <a:effectLst/>
          </c:spPr>
          <c:marker>
            <c:symbol val="none"/>
          </c:marker>
          <c:cat>
            <c:strRef>
              <c:f>'HA Chart'!$B$2:$F$17</c:f>
              <c:strCache>
                <c:ptCount val="9"/>
                <c:pt idx="0">
                  <c:v>1</c:v>
                </c:pt>
                <c:pt idx="1">
                  <c:v>2</c:v>
                </c:pt>
                <c:pt idx="2">
                  <c:v>3</c:v>
                </c:pt>
                <c:pt idx="3">
                  <c:v>4</c:v>
                </c:pt>
                <c:pt idx="4">
                  <c:v>5</c:v>
                </c:pt>
                <c:pt idx="5">
                  <c:v>6</c:v>
                </c:pt>
                <c:pt idx="6">
                  <c:v>7</c:v>
                </c:pt>
                <c:pt idx="7">
                  <c:v>8</c:v>
                </c:pt>
                <c:pt idx="8">
                  <c:v>9</c:v>
                </c:pt>
              </c:strCache>
            </c:strRef>
          </c:cat>
          <c:val>
            <c:numRef>
              <c:f>'HA Chart'!$G$2:$G$17</c:f>
              <c:numCache>
                <c:formatCode>General</c:formatCode>
                <c:ptCount val="9"/>
                <c:pt idx="0">
                  <c:v>8640000</c:v>
                </c:pt>
                <c:pt idx="1">
                  <c:v>864000</c:v>
                </c:pt>
                <c:pt idx="2">
                  <c:v>86399.999999999985</c:v>
                </c:pt>
                <c:pt idx="3">
                  <c:v>8660</c:v>
                </c:pt>
                <c:pt idx="4">
                  <c:v>864.3</c:v>
                </c:pt>
                <c:pt idx="5">
                  <c:v>86.4</c:v>
                </c:pt>
                <c:pt idx="6">
                  <c:v>8.64</c:v>
                </c:pt>
                <c:pt idx="7">
                  <c:v>0.86399999999999999</c:v>
                </c:pt>
                <c:pt idx="8">
                  <c:v>8.6400000000000005E-2</c:v>
                </c:pt>
              </c:numCache>
            </c:numRef>
          </c:val>
          <c:smooth val="0"/>
          <c:extLst>
            <c:ext xmlns:c16="http://schemas.microsoft.com/office/drawing/2014/chart" uri="{C3380CC4-5D6E-409C-BE32-E72D297353CC}">
              <c16:uniqueId val="{00000000-B3B8-4A05-9B17-4DFC38BCAB45}"/>
            </c:ext>
          </c:extLst>
        </c:ser>
        <c:dLbls>
          <c:showLegendKey val="0"/>
          <c:showVal val="0"/>
          <c:showCatName val="0"/>
          <c:showSerName val="0"/>
          <c:showPercent val="0"/>
          <c:showBubbleSize val="0"/>
        </c:dLbls>
        <c:smooth val="0"/>
        <c:axId val="369518112"/>
        <c:axId val="369520464"/>
      </c:lineChart>
      <c:catAx>
        <c:axId val="36951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520464"/>
        <c:crosses val="autoZero"/>
        <c:auto val="1"/>
        <c:lblAlgn val="ctr"/>
        <c:lblOffset val="100"/>
        <c:noMultiLvlLbl val="0"/>
      </c:catAx>
      <c:valAx>
        <c:axId val="369520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9518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0A677-61BB-4F61-A52F-7E83567E77F3}" type="datetimeFigureOut">
              <a:rPr lang="en-US" smtClean="0"/>
              <a:t>7/31/2017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6671C-7F4B-4139-B58F-55FE35A6C75C}" type="slidenum">
              <a:rPr lang="en-US" smtClean="0"/>
              <a:t>‹#›</a:t>
            </a:fld>
            <a:endParaRPr lang="en-US"/>
          </a:p>
        </p:txBody>
      </p:sp>
    </p:spTree>
    <p:extLst>
      <p:ext uri="{BB962C8B-B14F-4D97-AF65-F5344CB8AC3E}">
        <p14:creationId xmlns:p14="http://schemas.microsoft.com/office/powerpoint/2010/main" val="178247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XX.XX.16</a:t>
            </a:r>
          </a:p>
        </p:txBody>
      </p:sp>
    </p:spTree>
    <p:extLst>
      <p:ext uri="{BB962C8B-B14F-4D97-AF65-F5344CB8AC3E}">
        <p14:creationId xmlns:p14="http://schemas.microsoft.com/office/powerpoint/2010/main" val="62980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030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323719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2572821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002EF7-2C24-45E1-ACBA-8BF15D03A638}"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8BDC6-ECA3-4977-8854-102E44732895}" type="slidenum">
              <a:rPr lang="en-US" smtClean="0"/>
              <a:t>‹#›</a:t>
            </a:fld>
            <a:endParaRPr lang="en-US"/>
          </a:p>
        </p:txBody>
      </p:sp>
    </p:spTree>
    <p:extLst>
      <p:ext uri="{BB962C8B-B14F-4D97-AF65-F5344CB8AC3E}">
        <p14:creationId xmlns:p14="http://schemas.microsoft.com/office/powerpoint/2010/main" val="2084976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57A64B-D1D2-449C-AE4F-E266178A3EA8}"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841060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7A64B-D1D2-449C-AE4F-E266178A3EA8}"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823480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57A64B-D1D2-449C-AE4F-E266178A3EA8}"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3634528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57A64B-D1D2-449C-AE4F-E266178A3EA8}"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279373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57A64B-D1D2-449C-AE4F-E266178A3EA8}" type="datetimeFigureOut">
              <a:rPr lang="en-US" smtClean="0"/>
              <a:t>7/31/2017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810720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57A64B-D1D2-449C-AE4F-E266178A3EA8}" type="datetimeFigureOut">
              <a:rPr lang="en-US" smtClean="0"/>
              <a:t>7/31/2017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278471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5" name="Rectangle 4"/>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514021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57A64B-D1D2-449C-AE4F-E266178A3EA8}" type="datetimeFigureOut">
              <a:rPr lang="en-US" smtClean="0"/>
              <a:t>7/31/2017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55773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7A64B-D1D2-449C-AE4F-E266178A3EA8}"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043824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57A64B-D1D2-449C-AE4F-E266178A3EA8}"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245158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7A64B-D1D2-449C-AE4F-E266178A3EA8}"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17453040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7A64B-D1D2-449C-AE4F-E266178A3EA8}"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5909C-97AB-439A-963D-2026A360E402}" type="slidenum">
              <a:rPr lang="en-US" smtClean="0"/>
              <a:t>‹#›</a:t>
            </a:fld>
            <a:endParaRPr lang="en-US"/>
          </a:p>
        </p:txBody>
      </p:sp>
    </p:spTree>
    <p:extLst>
      <p:ext uri="{BB962C8B-B14F-4D97-AF65-F5344CB8AC3E}">
        <p14:creationId xmlns:p14="http://schemas.microsoft.com/office/powerpoint/2010/main" val="4069598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409344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579561"/>
            <a:ext cx="7226060" cy="1862379"/>
          </a:xfrm>
        </p:spPr>
        <p:txBody>
          <a:bodyPr anchor="t">
            <a:noAutofit/>
          </a:bodyPr>
          <a:lstStyle>
            <a:lvl1pPr algn="l">
              <a:lnSpc>
                <a:spcPts val="5500"/>
              </a:lnSpc>
              <a:defRPr sz="8600" i="1" baseline="0">
                <a:solidFill>
                  <a:schemeClr val="tx1"/>
                </a:solidFill>
                <a:latin typeface="Cordia New" panose="020B0304020202020204" pitchFamily="34" charset="-34"/>
                <a:cs typeface="Cordia New" panose="020B0304020202020204" pitchFamily="34" charset="-34"/>
              </a:defRPr>
            </a:lvl1pPr>
          </a:lstStyle>
          <a:p>
            <a:r>
              <a:rPr lang="en-US"/>
              <a:t>TITLE OF THE</a:t>
            </a:r>
            <a:br>
              <a:rPr lang="en-US"/>
            </a:br>
            <a:r>
              <a:rPr lang="en-US"/>
              <a:t>PRESENTATION</a:t>
            </a:r>
            <a:br>
              <a:rPr lang="en-US"/>
            </a:br>
            <a:r>
              <a:rPr lang="en-US"/>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 of the presentation will be no longer than three lines</a:t>
            </a:r>
          </a:p>
        </p:txBody>
      </p:sp>
      <p:sp>
        <p:nvSpPr>
          <p:cNvPr id="6" name="Text Placeholder 2"/>
          <p:cNvSpPr>
            <a:spLocks noGrp="1"/>
          </p:cNvSpPr>
          <p:nvPr>
            <p:ph type="body" idx="10" hasCustomPrompt="1"/>
          </p:nvPr>
        </p:nvSpPr>
        <p:spPr>
          <a:xfrm>
            <a:off x="5450540" y="3933642"/>
            <a:ext cx="3254188" cy="2104849"/>
          </a:xfrm>
        </p:spPr>
        <p:txBody>
          <a:bodyPr anchor="ctr"/>
          <a:lstStyle>
            <a:lvl1pPr marL="0" indent="0" algn="r" defTabSz="182880">
              <a:lnSpc>
                <a:spcPts val="1800"/>
              </a:lnSpc>
              <a:spcBef>
                <a:spcPts val="0"/>
              </a:spcBef>
              <a:buNone/>
              <a:defRPr sz="1800" b="1" baseline="0">
                <a:solidFill>
                  <a:schemeClr val="tx2"/>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Presenter One</a:t>
            </a:r>
          </a:p>
          <a:p>
            <a:pPr lvl="0"/>
            <a:r>
              <a:rPr lang="en-US"/>
              <a:t>Presenter Two	</a:t>
            </a:r>
          </a:p>
          <a:p>
            <a:pPr lvl="0"/>
            <a:r>
              <a:rPr lang="en-US"/>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XX.XX.15</a:t>
            </a:r>
          </a:p>
        </p:txBody>
      </p:sp>
    </p:spTree>
    <p:extLst>
      <p:ext uri="{BB962C8B-B14F-4D97-AF65-F5344CB8AC3E}">
        <p14:creationId xmlns:p14="http://schemas.microsoft.com/office/powerpoint/2010/main" val="33028011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51617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386499" y="254524"/>
            <a:ext cx="11425287" cy="540618"/>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718921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Franklin Gothic Book"/>
                <a:cs typeface="Franklin Gothic Book"/>
              </a:defRPr>
            </a:lvl1pPr>
          </a:lstStyle>
          <a:p>
            <a:r>
              <a:rPr lang="en-US"/>
              <a:t>TITLE OF THE</a:t>
            </a:r>
            <a:br>
              <a:rPr lang="en-US"/>
            </a:br>
            <a:r>
              <a:rPr lang="en-US"/>
              <a:t>PRESENTATION</a:t>
            </a:r>
            <a:br>
              <a:rPr lang="en-US"/>
            </a:br>
            <a:r>
              <a:rPr lang="en-US"/>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 of the presentation will be no longer than three lines</a:t>
            </a:r>
          </a:p>
        </p:txBody>
      </p:sp>
      <p:sp>
        <p:nvSpPr>
          <p:cNvPr id="6" name="Text Placeholder 2"/>
          <p:cNvSpPr>
            <a:spLocks noGrp="1"/>
          </p:cNvSpPr>
          <p:nvPr>
            <p:ph type="body" idx="10" hasCustomPrompt="1"/>
          </p:nvPr>
        </p:nvSpPr>
        <p:spPr>
          <a:xfrm>
            <a:off x="5450540" y="3933642"/>
            <a:ext cx="3254188" cy="2104849"/>
          </a:xfrm>
        </p:spPr>
        <p:txBody>
          <a:bodyPr anchor="ctr"/>
          <a:lstStyle>
            <a:lvl1pPr marL="0" indent="0" algn="r" defTabSz="182880">
              <a:lnSpc>
                <a:spcPts val="1800"/>
              </a:lnSpc>
              <a:spcBef>
                <a:spcPts val="0"/>
              </a:spcBef>
              <a:buNone/>
              <a:defRPr sz="1800" b="1" baseline="0">
                <a:solidFill>
                  <a:schemeClr val="tx2"/>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Presenter One</a:t>
            </a:r>
          </a:p>
          <a:p>
            <a:pPr lvl="0"/>
            <a:r>
              <a:rPr lang="en-US"/>
              <a:t>Presenter Two	</a:t>
            </a:r>
          </a:p>
          <a:p>
            <a:pPr lvl="0"/>
            <a:r>
              <a:rPr lang="en-US"/>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XX.XX.15</a:t>
            </a:r>
          </a:p>
        </p:txBody>
      </p:sp>
    </p:spTree>
    <p:extLst>
      <p:ext uri="{BB962C8B-B14F-4D97-AF65-F5344CB8AC3E}">
        <p14:creationId xmlns:p14="http://schemas.microsoft.com/office/powerpoint/2010/main" val="3621331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19344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8626588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34908324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2126771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2" name="Rectangle 11"/>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4"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15279817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Rectangle 10"/>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4030843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23929363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Rectangle 1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4292962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Tree>
    <p:extLst>
      <p:ext uri="{BB962C8B-B14F-4D97-AF65-F5344CB8AC3E}">
        <p14:creationId xmlns:p14="http://schemas.microsoft.com/office/powerpoint/2010/main" val="3782862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p:nvSpPr>
        <p:spPr>
          <a:xfrm>
            <a:off x="11444378" y="6308043"/>
            <a:ext cx="367408" cy="369332"/>
          </a:xfrm>
          <a:prstGeom prst="rect">
            <a:avLst/>
          </a:prstGeom>
        </p:spPr>
        <p:txBody>
          <a:bodyPr wrap="none">
            <a:spAutoFit/>
          </a:bodyPr>
          <a:lstStyle/>
          <a:p>
            <a:fld id="{28E39B6D-4B99-497D-9F61-EDE8F8EC9C63}" type="slidenum">
              <a:rPr lang="en-US" sz="1800" b="1" baseline="0" smtClean="0">
                <a:solidFill>
                  <a:schemeClr val="bg1"/>
                </a:solidFill>
                <a:latin typeface="Cordia New" panose="020B0304020202020204" pitchFamily="34" charset="-34"/>
                <a:cs typeface="Cordia New" panose="020B0304020202020204" pitchFamily="34" charset="-34"/>
              </a:rPr>
              <a:pPr/>
              <a:t>‹#›</a:t>
            </a:fld>
            <a:endParaRPr lang="en-US">
              <a:solidFill>
                <a:schemeClr val="bg1"/>
              </a:solidFill>
            </a:endParaRPr>
          </a:p>
        </p:txBody>
      </p:sp>
    </p:spTree>
    <p:extLst>
      <p:ext uri="{BB962C8B-B14F-4D97-AF65-F5344CB8AC3E}">
        <p14:creationId xmlns:p14="http://schemas.microsoft.com/office/powerpoint/2010/main" val="3065085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7074863"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500" b="1">
                <a:solidFill>
                  <a:srgbClr val="56565A"/>
                </a:solidFill>
                <a:latin typeface="Cordia New" panose="020B0304020202020204" pitchFamily="34" charset="-34"/>
                <a:cs typeface="Cordia New" panose="020B0304020202020204" pitchFamily="34" charset="-34"/>
              </a:rPr>
              <a:t>877.277.1044  </a:t>
            </a:r>
            <a:r>
              <a:rPr lang="en-US" sz="1800" b="1">
                <a:solidFill>
                  <a:srgbClr val="7DC242"/>
                </a:solidFill>
                <a:latin typeface="Cordia New" panose="020B0304020202020204" pitchFamily="34" charset="-34"/>
                <a:cs typeface="Cordia New" panose="020B0304020202020204" pitchFamily="34" charset="-34"/>
              </a:rPr>
              <a:t>/</a:t>
            </a:r>
            <a:r>
              <a:rPr lang="en-US" sz="1500" b="1">
                <a:solidFill>
                  <a:srgbClr val="56565A"/>
                </a:solidFill>
                <a:latin typeface="Cordia New" panose="020B0304020202020204" pitchFamily="34" charset="-34"/>
                <a:cs typeface="Cordia New" panose="020B0304020202020204" pitchFamily="34" charset="-34"/>
              </a:rPr>
              <a:t>  magenic.com  </a:t>
            </a:r>
            <a:r>
              <a:rPr lang="en-US" sz="1800" b="1">
                <a:solidFill>
                  <a:srgbClr val="7DC242"/>
                </a:solidFill>
                <a:latin typeface="Cordia New" panose="020B0304020202020204" pitchFamily="34" charset="-34"/>
                <a:cs typeface="Cordia New" panose="020B0304020202020204" pitchFamily="34" charset="-34"/>
              </a:rPr>
              <a:t>//</a:t>
            </a:r>
            <a:endParaRPr lang="en-US" sz="1500" b="1">
              <a:solidFill>
                <a:srgbClr val="56565A"/>
              </a:solidFill>
              <a:latin typeface="Cordia New" panose="020B0304020202020204" pitchFamily="34" charset="-34"/>
              <a:cs typeface="Cordia New" panose="020B0304020202020204" pitchFamily="34" charset="-34"/>
            </a:endParaRPr>
          </a:p>
        </p:txBody>
      </p:sp>
      <p:sp>
        <p:nvSpPr>
          <p:cNvPr id="4" name="Title 1"/>
          <p:cNvSpPr txBox="1">
            <a:spLocks/>
          </p:cNvSpPr>
          <p:nvPr/>
        </p:nvSpPr>
        <p:spPr>
          <a:xfrm>
            <a:off x="11333018" y="367409"/>
            <a:ext cx="395562"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28E39B6D-4B99-497D-9F61-EDE8F8EC9C63}" type="slidenum">
              <a:rPr lang="en-US" sz="1500" b="1" baseline="0" smtClean="0">
                <a:solidFill>
                  <a:srgbClr val="56565A"/>
                </a:solidFill>
                <a:latin typeface="Cordia New" panose="020B0304020202020204" pitchFamily="34" charset="-34"/>
                <a:cs typeface="Cordia New" panose="020B0304020202020204" pitchFamily="34" charset="-34"/>
              </a:rPr>
              <a:t>‹#›</a:t>
            </a:fld>
            <a:endParaRPr lang="en-US" sz="1500" b="1" baseline="0">
              <a:solidFill>
                <a:srgbClr val="56565A"/>
              </a:solidFill>
              <a:latin typeface="Cordia New" panose="020B0304020202020204" pitchFamily="34" charset="-34"/>
              <a:cs typeface="Cordia New" panose="020B0304020202020204" pitchFamily="34" charset="-34"/>
            </a:endParaRPr>
          </a:p>
        </p:txBody>
      </p:sp>
      <p:sp>
        <p:nvSpPr>
          <p:cNvPr id="5" name="Subtitle 2"/>
          <p:cNvSpPr txBox="1">
            <a:spLocks/>
          </p:cNvSpPr>
          <p:nvPr/>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10000" b="1" i="1">
                <a:solidFill>
                  <a:srgbClr val="56565A"/>
                </a:solidFill>
                <a:latin typeface="Cordia New" panose="020B0304020202020204" pitchFamily="34" charset="-34"/>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51825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8" name="Rectangle 7"/>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1872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579718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6" name="Rectangle 5"/>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49852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25165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Rectangle 6"/>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687646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Rectangle 8"/>
          <p:cNvSpPr/>
          <p:nvPr/>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93572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7.jp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4114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7A64B-D1D2-449C-AE4F-E266178A3EA8}" type="datetimeFigureOut">
              <a:rPr lang="en-US" smtClean="0"/>
              <a:t>7/31/2017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5909C-97AB-439A-963D-2026A360E402}" type="slidenum">
              <a:rPr lang="en-US" smtClean="0"/>
              <a:t>‹#›</a:t>
            </a:fld>
            <a:endParaRPr lang="en-US"/>
          </a:p>
        </p:txBody>
      </p:sp>
    </p:spTree>
    <p:extLst>
      <p:ext uri="{BB962C8B-B14F-4D97-AF65-F5344CB8AC3E}">
        <p14:creationId xmlns:p14="http://schemas.microsoft.com/office/powerpoint/2010/main" val="138035622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0821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90000"/>
        </a:lnSpc>
        <a:spcBef>
          <a:spcPct val="0"/>
        </a:spcBef>
        <a:buNone/>
        <a:defRPr sz="4400" kern="1200">
          <a:solidFill>
            <a:schemeClr val="tx2"/>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tuartw@magenic.com"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azure-functions/functions-bindings-service-bus" TargetMode="Externa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5" Type="http://schemas.openxmlformats.org/officeDocument/2006/relationships/hyperlink" Target="https://en.wikipedia.org/wiki/STRIDE_(security)"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hyperlink" Target="http://reliawiki.org/index.php/RBDs_and_Analytical_System_Reliability" TargetMode="Externa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Design Patterns with Azure</a:t>
            </a:r>
          </a:p>
        </p:txBody>
      </p:sp>
      <p:sp>
        <p:nvSpPr>
          <p:cNvPr id="3" name="Subtitle 2"/>
          <p:cNvSpPr>
            <a:spLocks noGrp="1"/>
          </p:cNvSpPr>
          <p:nvPr>
            <p:ph type="subTitle" idx="1"/>
          </p:nvPr>
        </p:nvSpPr>
        <p:spPr/>
        <p:txBody>
          <a:bodyPr/>
          <a:lstStyle/>
          <a:p>
            <a:r>
              <a:rPr lang="en-US" dirty="0"/>
              <a:t>SoCal Code Mastery: Enterprise patterns for the cloud</a:t>
            </a:r>
          </a:p>
        </p:txBody>
      </p:sp>
      <p:sp>
        <p:nvSpPr>
          <p:cNvPr id="4" name="Text Placeholder 3"/>
          <p:cNvSpPr>
            <a:spLocks noGrp="1"/>
          </p:cNvSpPr>
          <p:nvPr>
            <p:ph type="body" idx="10"/>
          </p:nvPr>
        </p:nvSpPr>
        <p:spPr>
          <a:xfrm>
            <a:off x="641228" y="3933642"/>
            <a:ext cx="6202024" cy="2104849"/>
          </a:xfrm>
        </p:spPr>
        <p:txBody>
          <a:bodyPr/>
          <a:lstStyle/>
          <a:p>
            <a:pPr algn="l">
              <a:lnSpc>
                <a:spcPct val="100000"/>
              </a:lnSpc>
            </a:pPr>
            <a:r>
              <a:rPr lang="en-US" sz="3200" dirty="0"/>
              <a:t>Stuart Williams, </a:t>
            </a:r>
          </a:p>
          <a:p>
            <a:pPr algn="l">
              <a:lnSpc>
                <a:spcPct val="100000"/>
              </a:lnSpc>
            </a:pPr>
            <a:r>
              <a:rPr lang="en-US" sz="3200" dirty="0"/>
              <a:t>Cloud/DevOps Practice Lead</a:t>
            </a:r>
          </a:p>
          <a:p>
            <a:pPr algn="l">
              <a:lnSpc>
                <a:spcPct val="100000"/>
              </a:lnSpc>
            </a:pPr>
            <a:r>
              <a:rPr lang="en-US" sz="3200" dirty="0">
                <a:hlinkClick r:id="rId2"/>
              </a:rPr>
              <a:t>stuartw@magenic.com</a:t>
            </a:r>
            <a:r>
              <a:rPr lang="en-US" sz="3200" dirty="0"/>
              <a:t> </a:t>
            </a:r>
          </a:p>
        </p:txBody>
      </p:sp>
      <p:sp>
        <p:nvSpPr>
          <p:cNvPr id="5" name="Text Placeholder 4"/>
          <p:cNvSpPr>
            <a:spLocks noGrp="1"/>
          </p:cNvSpPr>
          <p:nvPr>
            <p:ph type="body" idx="11"/>
          </p:nvPr>
        </p:nvSpPr>
        <p:spPr/>
        <p:txBody>
          <a:bodyPr/>
          <a:lstStyle/>
          <a:p>
            <a:r>
              <a:rPr lang="en-US" dirty="0"/>
              <a:t>8/1/2017</a:t>
            </a:r>
          </a:p>
        </p:txBody>
      </p:sp>
    </p:spTree>
    <p:extLst>
      <p:ext uri="{BB962C8B-B14F-4D97-AF65-F5344CB8AC3E}">
        <p14:creationId xmlns:p14="http://schemas.microsoft.com/office/powerpoint/2010/main" val="9422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This is probably the most important cloud pattern</a:t>
            </a:r>
          </a:p>
          <a:p>
            <a:r>
              <a:rPr lang="en-US" dirty="0"/>
              <a:t>The basic idea is that producers (things that make data) and consumers (things that process the data) are separated so that either or both of the ends can be:</a:t>
            </a:r>
          </a:p>
          <a:p>
            <a:pPr lvl="1"/>
            <a:r>
              <a:rPr lang="en-US" dirty="0"/>
              <a:t>On or off independently </a:t>
            </a:r>
          </a:p>
          <a:p>
            <a:pPr lvl="1"/>
            <a:r>
              <a:rPr lang="en-US" dirty="0"/>
              <a:t>Scaled independently</a:t>
            </a:r>
          </a:p>
          <a:p>
            <a:r>
              <a:rPr lang="en-US" dirty="0"/>
              <a:t>Enterprise Queues</a:t>
            </a:r>
          </a:p>
          <a:p>
            <a:pPr lvl="1"/>
            <a:r>
              <a:rPr lang="en-US" dirty="0"/>
              <a:t>Have long message retention</a:t>
            </a:r>
          </a:p>
          <a:p>
            <a:pPr lvl="1"/>
            <a:r>
              <a:rPr lang="en-US" dirty="0"/>
              <a:t>Are high scale</a:t>
            </a:r>
          </a:p>
          <a:p>
            <a:pPr lvl="1"/>
            <a:r>
              <a:rPr lang="en-US" dirty="0"/>
              <a:t>Are durable (lossless)</a:t>
            </a:r>
          </a:p>
        </p:txBody>
      </p:sp>
      <p:sp>
        <p:nvSpPr>
          <p:cNvPr id="2" name="Title 1"/>
          <p:cNvSpPr>
            <a:spLocks noGrp="1"/>
          </p:cNvSpPr>
          <p:nvPr>
            <p:ph type="title"/>
          </p:nvPr>
        </p:nvSpPr>
        <p:spPr/>
        <p:txBody>
          <a:bodyPr/>
          <a:lstStyle/>
          <a:p>
            <a:r>
              <a:rPr lang="en-US" dirty="0"/>
              <a:t>Queue mediation</a:t>
            </a:r>
          </a:p>
        </p:txBody>
      </p:sp>
      <p:grpSp>
        <p:nvGrpSpPr>
          <p:cNvPr id="17" name="Group 16"/>
          <p:cNvGrpSpPr/>
          <p:nvPr/>
        </p:nvGrpSpPr>
        <p:grpSpPr>
          <a:xfrm>
            <a:off x="9230511" y="4481690"/>
            <a:ext cx="2581275" cy="1247786"/>
            <a:chOff x="9230511" y="4481690"/>
            <a:chExt cx="2581275" cy="1247786"/>
          </a:xfrm>
        </p:grpSpPr>
        <p:sp>
          <p:nvSpPr>
            <p:cNvPr id="4" name="Flowchart: Direct Access Storage 3"/>
            <p:cNvSpPr/>
            <p:nvPr/>
          </p:nvSpPr>
          <p:spPr>
            <a:xfrm>
              <a:off x="9230511" y="4481701"/>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irect Access Storage 4"/>
            <p:cNvSpPr/>
            <p:nvPr/>
          </p:nvSpPr>
          <p:spPr>
            <a:xfrm>
              <a:off x="9430536" y="4481700"/>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irect Access Storage 5"/>
            <p:cNvSpPr/>
            <p:nvPr/>
          </p:nvSpPr>
          <p:spPr>
            <a:xfrm>
              <a:off x="9630561" y="4481699"/>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irect Access Storage 6"/>
            <p:cNvSpPr/>
            <p:nvPr/>
          </p:nvSpPr>
          <p:spPr>
            <a:xfrm>
              <a:off x="9830586" y="4481698"/>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irect Access Storage 7"/>
            <p:cNvSpPr/>
            <p:nvPr/>
          </p:nvSpPr>
          <p:spPr>
            <a:xfrm>
              <a:off x="10030611" y="4481697"/>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irect Access Storage 8"/>
            <p:cNvSpPr/>
            <p:nvPr/>
          </p:nvSpPr>
          <p:spPr>
            <a:xfrm>
              <a:off x="10230636" y="4481696"/>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irect Access Storage 9"/>
            <p:cNvSpPr/>
            <p:nvPr/>
          </p:nvSpPr>
          <p:spPr>
            <a:xfrm>
              <a:off x="10430661" y="4481695"/>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irect Access Storage 10"/>
            <p:cNvSpPr/>
            <p:nvPr/>
          </p:nvSpPr>
          <p:spPr>
            <a:xfrm>
              <a:off x="10630686" y="4481694"/>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irect Access Storage 11"/>
            <p:cNvSpPr/>
            <p:nvPr/>
          </p:nvSpPr>
          <p:spPr>
            <a:xfrm>
              <a:off x="10830711" y="4481693"/>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11030736" y="4481692"/>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irect Access Storage 13"/>
            <p:cNvSpPr/>
            <p:nvPr/>
          </p:nvSpPr>
          <p:spPr>
            <a:xfrm>
              <a:off x="11230761" y="4481691"/>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irect Access Storage 14"/>
            <p:cNvSpPr/>
            <p:nvPr/>
          </p:nvSpPr>
          <p:spPr>
            <a:xfrm>
              <a:off x="11430786" y="4481690"/>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421010" y="4843967"/>
              <a:ext cx="2081213" cy="523220"/>
            </a:xfrm>
            <a:prstGeom prst="rect">
              <a:avLst/>
            </a:prstGeom>
            <a:noFill/>
          </p:spPr>
          <p:txBody>
            <a:bodyPr wrap="square" rtlCol="0">
              <a:spAutoFit/>
            </a:bodyPr>
            <a:lstStyle/>
            <a:p>
              <a:r>
                <a:rPr lang="en-US" sz="2800" dirty="0">
                  <a:solidFill>
                    <a:schemeClr val="bg1"/>
                  </a:solidFill>
                </a:rPr>
                <a:t>Queue</a:t>
              </a:r>
            </a:p>
          </p:txBody>
        </p:sp>
      </p:grpSp>
    </p:spTree>
    <p:extLst>
      <p:ext uri="{BB962C8B-B14F-4D97-AF65-F5344CB8AC3E}">
        <p14:creationId xmlns:p14="http://schemas.microsoft.com/office/powerpoint/2010/main" val="129665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sz="4000" dirty="0"/>
              <a:t>PRO</a:t>
            </a:r>
          </a:p>
          <a:p>
            <a:pPr lvl="1"/>
            <a:r>
              <a:rPr lang="en-US" sz="3200" dirty="0"/>
              <a:t>Decouples producers and consumers</a:t>
            </a:r>
          </a:p>
          <a:p>
            <a:pPr lvl="1"/>
            <a:r>
              <a:rPr lang="en-US" sz="3200" dirty="0"/>
              <a:t>Each piece can scale separately</a:t>
            </a:r>
          </a:p>
          <a:p>
            <a:pPr lvl="1"/>
            <a:r>
              <a:rPr lang="en-US" sz="3200" dirty="0"/>
              <a:t>Resilient</a:t>
            </a:r>
          </a:p>
          <a:p>
            <a:pPr lvl="1"/>
            <a:r>
              <a:rPr lang="en-US" sz="3200" dirty="0"/>
              <a:t>Buffered</a:t>
            </a:r>
            <a:endParaRPr lang="en-US" dirty="0"/>
          </a:p>
          <a:p>
            <a:pPr lvl="1"/>
            <a:r>
              <a:rPr lang="en-US" sz="3200" dirty="0"/>
              <a:t>Durable</a:t>
            </a:r>
          </a:p>
        </p:txBody>
      </p:sp>
      <p:sp>
        <p:nvSpPr>
          <p:cNvPr id="5" name="Content Placeholder 4"/>
          <p:cNvSpPr>
            <a:spLocks noGrp="1"/>
          </p:cNvSpPr>
          <p:nvPr>
            <p:ph sz="half" idx="2"/>
          </p:nvPr>
        </p:nvSpPr>
        <p:spPr/>
        <p:txBody>
          <a:bodyPr/>
          <a:lstStyle/>
          <a:p>
            <a:r>
              <a:rPr lang="en-US" sz="4000" dirty="0"/>
              <a:t>CON</a:t>
            </a:r>
          </a:p>
          <a:p>
            <a:pPr lvl="1"/>
            <a:r>
              <a:rPr lang="en-US" sz="3200" dirty="0"/>
              <a:t>Latency, if the processing on the queued message is extensive</a:t>
            </a:r>
          </a:p>
          <a:p>
            <a:pPr lvl="1"/>
            <a:r>
              <a:rPr lang="en-US" sz="3200" dirty="0"/>
              <a:t>Complexity, often need more components</a:t>
            </a:r>
          </a:p>
          <a:p>
            <a:pPr lvl="1"/>
            <a:r>
              <a:rPr lang="en-US" sz="3200" dirty="0"/>
              <a:t>Need to be careful of queue properties</a:t>
            </a:r>
          </a:p>
          <a:p>
            <a:pPr lvl="1"/>
            <a:r>
              <a:rPr lang="en-US" sz="3200" dirty="0"/>
              <a:t>More configuration to manage</a:t>
            </a:r>
          </a:p>
          <a:p>
            <a:pPr lvl="1"/>
            <a:endParaRPr lang="en-US" dirty="0"/>
          </a:p>
        </p:txBody>
      </p:sp>
      <p:sp>
        <p:nvSpPr>
          <p:cNvPr id="3" name="Title 2"/>
          <p:cNvSpPr>
            <a:spLocks noGrp="1"/>
          </p:cNvSpPr>
          <p:nvPr>
            <p:ph type="title"/>
          </p:nvPr>
        </p:nvSpPr>
        <p:spPr/>
        <p:txBody>
          <a:bodyPr/>
          <a:lstStyle/>
          <a:p>
            <a:r>
              <a:rPr lang="en-US" dirty="0"/>
              <a:t>Queue architectures Pro/Con</a:t>
            </a:r>
          </a:p>
        </p:txBody>
      </p:sp>
    </p:spTree>
    <p:extLst>
      <p:ext uri="{BB962C8B-B14F-4D97-AF65-F5344CB8AC3E}">
        <p14:creationId xmlns:p14="http://schemas.microsoft.com/office/powerpoint/2010/main" val="9431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Queued Workflow Examples</a:t>
            </a:r>
          </a:p>
        </p:txBody>
      </p:sp>
      <p:sp>
        <p:nvSpPr>
          <p:cNvPr id="6" name="Rectangle 5"/>
          <p:cNvSpPr/>
          <p:nvPr/>
        </p:nvSpPr>
        <p:spPr>
          <a:xfrm>
            <a:off x="7200900" y="138968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p:cNvSpPr/>
          <p:nvPr/>
        </p:nvSpPr>
        <p:spPr>
          <a:xfrm>
            <a:off x="8613131" y="138968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p:cNvSpPr/>
          <p:nvPr/>
        </p:nvSpPr>
        <p:spPr>
          <a:xfrm>
            <a:off x="10025362" y="138968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p:cNvSpPr/>
          <p:nvPr/>
        </p:nvSpPr>
        <p:spPr>
          <a:xfrm>
            <a:off x="9165581" y="4581526"/>
            <a:ext cx="552450" cy="515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10" name="Rectangle 9"/>
          <p:cNvSpPr/>
          <p:nvPr/>
        </p:nvSpPr>
        <p:spPr>
          <a:xfrm>
            <a:off x="7134225" y="4309092"/>
            <a:ext cx="890102" cy="272434"/>
          </a:xfrm>
          <a:prstGeom prst="rect">
            <a:avLst/>
          </a:prstGeom>
          <a:solidFill>
            <a:srgbClr val="FF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Error</a:t>
            </a:r>
          </a:p>
        </p:txBody>
      </p:sp>
      <p:cxnSp>
        <p:nvCxnSpPr>
          <p:cNvPr id="12" name="Straight Arrow Connector 11"/>
          <p:cNvCxnSpPr>
            <a:stCxn id="73" idx="1"/>
            <a:endCxn id="6" idx="1"/>
          </p:cNvCxnSpPr>
          <p:nvPr/>
        </p:nvCxnSpPr>
        <p:spPr>
          <a:xfrm rot="10800000">
            <a:off x="7200901" y="1647340"/>
            <a:ext cx="1235231" cy="1598110"/>
          </a:xfrm>
          <a:prstGeom prst="curvedConnector3">
            <a:avLst>
              <a:gd name="adj1" fmla="val 118507"/>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1"/>
          <p:cNvCxnSpPr>
            <a:stCxn id="6" idx="3"/>
            <a:endCxn id="73" idx="1"/>
          </p:cNvCxnSpPr>
          <p:nvPr/>
        </p:nvCxnSpPr>
        <p:spPr>
          <a:xfrm>
            <a:off x="7753350" y="1647340"/>
            <a:ext cx="682781" cy="159811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1"/>
          <p:cNvCxnSpPr>
            <a:stCxn id="79" idx="0"/>
            <a:endCxn id="7" idx="1"/>
          </p:cNvCxnSpPr>
          <p:nvPr/>
        </p:nvCxnSpPr>
        <p:spPr>
          <a:xfrm rot="16200000" flipV="1">
            <a:off x="8068924" y="2191548"/>
            <a:ext cx="1415537" cy="327122"/>
          </a:xfrm>
          <a:prstGeom prst="curvedConnector4">
            <a:avLst>
              <a:gd name="adj1" fmla="val 40899"/>
              <a:gd name="adj2" fmla="val 16988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1"/>
          <p:cNvCxnSpPr>
            <a:stCxn id="7" idx="3"/>
            <a:endCxn id="79" idx="0"/>
          </p:cNvCxnSpPr>
          <p:nvPr/>
        </p:nvCxnSpPr>
        <p:spPr>
          <a:xfrm flipH="1">
            <a:off x="8940253" y="1647340"/>
            <a:ext cx="225328" cy="1415537"/>
          </a:xfrm>
          <a:prstGeom prst="curvedConnector4">
            <a:avLst>
              <a:gd name="adj1" fmla="val -101452"/>
              <a:gd name="adj2" fmla="val 5910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1"/>
          <p:cNvCxnSpPr>
            <a:stCxn id="8" idx="3"/>
            <a:endCxn id="84" idx="4"/>
          </p:cNvCxnSpPr>
          <p:nvPr/>
        </p:nvCxnSpPr>
        <p:spPr>
          <a:xfrm flipH="1">
            <a:off x="9342579" y="1647340"/>
            <a:ext cx="1235233" cy="1598109"/>
          </a:xfrm>
          <a:prstGeom prst="curvedConnector3">
            <a:avLst>
              <a:gd name="adj1" fmla="val -18507"/>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1"/>
          <p:cNvCxnSpPr>
            <a:stCxn id="84" idx="4"/>
            <a:endCxn id="8" idx="1"/>
          </p:cNvCxnSpPr>
          <p:nvPr/>
        </p:nvCxnSpPr>
        <p:spPr>
          <a:xfrm flipV="1">
            <a:off x="9342579" y="1647340"/>
            <a:ext cx="682783" cy="1598109"/>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1"/>
          <p:cNvCxnSpPr>
            <a:stCxn id="79" idx="2"/>
            <a:endCxn id="9" idx="3"/>
          </p:cNvCxnSpPr>
          <p:nvPr/>
        </p:nvCxnSpPr>
        <p:spPr>
          <a:xfrm rot="16200000" flipH="1">
            <a:off x="8623560" y="3744715"/>
            <a:ext cx="1411164" cy="777778"/>
          </a:xfrm>
          <a:prstGeom prst="curvedConnector4">
            <a:avLst>
              <a:gd name="adj1" fmla="val 40871"/>
              <a:gd name="adj2" fmla="val 12939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1"/>
          <p:cNvCxnSpPr>
            <a:stCxn id="9" idx="1"/>
            <a:endCxn id="79" idx="2"/>
          </p:cNvCxnSpPr>
          <p:nvPr/>
        </p:nvCxnSpPr>
        <p:spPr>
          <a:xfrm rot="10800000">
            <a:off x="8940253" y="3428022"/>
            <a:ext cx="225328" cy="1411164"/>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1"/>
          <p:cNvCxnSpPr>
            <a:stCxn id="73" idx="1"/>
            <a:endCxn id="10" idx="0"/>
          </p:cNvCxnSpPr>
          <p:nvPr/>
        </p:nvCxnSpPr>
        <p:spPr>
          <a:xfrm rot="10800000" flipV="1">
            <a:off x="7579277" y="3245450"/>
            <a:ext cx="856855" cy="106364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0871" y="4358439"/>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8" name="Rectangle 67"/>
          <p:cNvSpPr/>
          <p:nvPr/>
        </p:nvSpPr>
        <p:spPr>
          <a:xfrm>
            <a:off x="3333675" y="4368394"/>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Rectangle 68"/>
          <p:cNvSpPr/>
          <p:nvPr/>
        </p:nvSpPr>
        <p:spPr>
          <a:xfrm>
            <a:off x="2501793" y="3245449"/>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Rectangle 69"/>
          <p:cNvSpPr/>
          <p:nvPr/>
        </p:nvSpPr>
        <p:spPr>
          <a:xfrm>
            <a:off x="5523297" y="4358439"/>
            <a:ext cx="552450" cy="515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cxnSp>
        <p:nvCxnSpPr>
          <p:cNvPr id="71" name="Straight Arrow Connector 11"/>
          <p:cNvCxnSpPr>
            <a:stCxn id="66" idx="3"/>
            <a:endCxn id="39" idx="1"/>
          </p:cNvCxnSpPr>
          <p:nvPr/>
        </p:nvCxnSpPr>
        <p:spPr>
          <a:xfrm>
            <a:off x="1023321" y="4616099"/>
            <a:ext cx="378787" cy="46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1"/>
          <p:cNvCxnSpPr>
            <a:stCxn id="24" idx="3"/>
            <a:endCxn id="68" idx="1"/>
          </p:cNvCxnSpPr>
          <p:nvPr/>
        </p:nvCxnSpPr>
        <p:spPr>
          <a:xfrm>
            <a:off x="2965706" y="4622674"/>
            <a:ext cx="367969" cy="33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1"/>
          <p:cNvCxnSpPr>
            <a:stCxn id="24" idx="0"/>
            <a:endCxn id="69" idx="2"/>
          </p:cNvCxnSpPr>
          <p:nvPr/>
        </p:nvCxnSpPr>
        <p:spPr>
          <a:xfrm rot="16200000" flipV="1">
            <a:off x="2432042" y="4106745"/>
            <a:ext cx="691954" cy="1"/>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1"/>
          <p:cNvCxnSpPr>
            <a:stCxn id="69" idx="3"/>
            <a:endCxn id="56" idx="1"/>
          </p:cNvCxnSpPr>
          <p:nvPr/>
        </p:nvCxnSpPr>
        <p:spPr>
          <a:xfrm>
            <a:off x="3054243" y="3503109"/>
            <a:ext cx="1232511" cy="1112014"/>
          </a:xfrm>
          <a:prstGeom prst="curvedConnector3">
            <a:avLst>
              <a:gd name="adj1" fmla="val 87095"/>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1"/>
          <p:cNvCxnSpPr>
            <a:stCxn id="58" idx="4"/>
            <a:endCxn id="70" idx="1"/>
          </p:cNvCxnSpPr>
          <p:nvPr/>
        </p:nvCxnSpPr>
        <p:spPr>
          <a:xfrm flipV="1">
            <a:off x="5126148" y="4616099"/>
            <a:ext cx="397149" cy="97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Speech Bubble: Rectangle 86"/>
          <p:cNvSpPr/>
          <p:nvPr/>
        </p:nvSpPr>
        <p:spPr>
          <a:xfrm>
            <a:off x="1919839" y="5331744"/>
            <a:ext cx="4059861" cy="465421"/>
          </a:xfrm>
          <a:prstGeom prst="wedgeRectCallout">
            <a:avLst>
              <a:gd name="adj1" fmla="val 9715"/>
              <a:gd name="adj2" fmla="val -175412"/>
            </a:avLst>
          </a:prstGeom>
          <a:solidFill>
            <a:srgbClr val="FFFFC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Logic App w. Queues</a:t>
            </a:r>
          </a:p>
        </p:txBody>
      </p:sp>
      <p:sp>
        <p:nvSpPr>
          <p:cNvPr id="88" name="Speech Bubble: Rectangle 87"/>
          <p:cNvSpPr/>
          <p:nvPr/>
        </p:nvSpPr>
        <p:spPr>
          <a:xfrm>
            <a:off x="4500412" y="1301375"/>
            <a:ext cx="2349179" cy="631714"/>
          </a:xfrm>
          <a:prstGeom prst="wedgeRectCallout">
            <a:avLst>
              <a:gd name="adj1" fmla="val 48338"/>
              <a:gd name="adj2" fmla="val 132470"/>
            </a:avLst>
          </a:prstGeom>
          <a:solidFill>
            <a:srgbClr val="FFFFC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Like BizTalk</a:t>
            </a:r>
          </a:p>
        </p:txBody>
      </p:sp>
      <p:sp>
        <p:nvSpPr>
          <p:cNvPr id="2" name="TextBox 1"/>
          <p:cNvSpPr txBox="1"/>
          <p:nvPr/>
        </p:nvSpPr>
        <p:spPr>
          <a:xfrm>
            <a:off x="7134225" y="947354"/>
            <a:ext cx="2311332" cy="369332"/>
          </a:xfrm>
          <a:prstGeom prst="rect">
            <a:avLst/>
          </a:prstGeom>
          <a:noFill/>
        </p:spPr>
        <p:txBody>
          <a:bodyPr wrap="square" rtlCol="0">
            <a:spAutoFit/>
          </a:bodyPr>
          <a:lstStyle/>
          <a:p>
            <a:r>
              <a:rPr lang="en-US" b="1" dirty="0">
                <a:ln w="9525">
                  <a:solidFill>
                    <a:schemeClr val="bg1"/>
                  </a:solidFill>
                  <a:prstDash val="solid"/>
                </a:ln>
                <a:effectLst>
                  <a:outerShdw blurRad="12700" dist="38100" dir="2700000" algn="tl" rotWithShape="0">
                    <a:schemeClr val="bg1">
                      <a:lumMod val="50000"/>
                    </a:schemeClr>
                  </a:outerShdw>
                </a:effectLst>
              </a:rPr>
              <a:t>Hub and Spoke</a:t>
            </a:r>
          </a:p>
        </p:txBody>
      </p:sp>
      <p:sp>
        <p:nvSpPr>
          <p:cNvPr id="31" name="TextBox 30"/>
          <p:cNvSpPr txBox="1"/>
          <p:nvPr/>
        </p:nvSpPr>
        <p:spPr>
          <a:xfrm>
            <a:off x="415790" y="3838086"/>
            <a:ext cx="2311332" cy="369332"/>
          </a:xfrm>
          <a:prstGeom prst="rect">
            <a:avLst/>
          </a:prstGeom>
          <a:noFill/>
        </p:spPr>
        <p:txBody>
          <a:bodyPr wrap="square" rtlCol="0">
            <a:spAutoFit/>
          </a:bodyPr>
          <a:lstStyle/>
          <a:p>
            <a:r>
              <a:rPr lang="en-US" b="1" dirty="0">
                <a:ln w="9525">
                  <a:solidFill>
                    <a:schemeClr val="bg1"/>
                  </a:solidFill>
                  <a:prstDash val="solid"/>
                </a:ln>
                <a:effectLst>
                  <a:outerShdw blurRad="12700" dist="38100" dir="2700000" algn="tl" rotWithShape="0">
                    <a:schemeClr val="bg1">
                      <a:lumMod val="50000"/>
                    </a:schemeClr>
                  </a:outerShdw>
                </a:effectLst>
              </a:rPr>
              <a:t>Workflow</a:t>
            </a:r>
          </a:p>
        </p:txBody>
      </p:sp>
      <p:grpSp>
        <p:nvGrpSpPr>
          <p:cNvPr id="19" name="Group 18"/>
          <p:cNvGrpSpPr/>
          <p:nvPr/>
        </p:nvGrpSpPr>
        <p:grpSpPr>
          <a:xfrm>
            <a:off x="1402108" y="4477821"/>
            <a:ext cx="839394" cy="287755"/>
            <a:chOff x="1800669" y="3314132"/>
            <a:chExt cx="839394" cy="1169985"/>
          </a:xfrm>
        </p:grpSpPr>
        <p:sp>
          <p:nvSpPr>
            <p:cNvPr id="39" name="Flowchart: Direct Access Storage 38"/>
            <p:cNvSpPr/>
            <p:nvPr/>
          </p:nvSpPr>
          <p:spPr>
            <a:xfrm>
              <a:off x="1800669" y="3314132"/>
              <a:ext cx="321662"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US" dirty="0"/>
            </a:p>
          </p:txBody>
        </p:sp>
        <p:sp>
          <p:nvSpPr>
            <p:cNvPr id="40" name="Flowchart: Direct Access Storage 39"/>
            <p:cNvSpPr/>
            <p:nvPr/>
          </p:nvSpPr>
          <p:spPr>
            <a:xfrm>
              <a:off x="2052839" y="3314132"/>
              <a:ext cx="321662"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US" dirty="0"/>
            </a:p>
          </p:txBody>
        </p:sp>
        <p:sp>
          <p:nvSpPr>
            <p:cNvPr id="42" name="Flowchart: Direct Access Storage 41"/>
            <p:cNvSpPr/>
            <p:nvPr/>
          </p:nvSpPr>
          <p:spPr>
            <a:xfrm>
              <a:off x="2318401" y="3322067"/>
              <a:ext cx="321662"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US" dirty="0"/>
            </a:p>
          </p:txBody>
        </p:sp>
      </p:grpSp>
      <p:sp>
        <p:nvSpPr>
          <p:cNvPr id="24" name="Diamond 23"/>
          <p:cNvSpPr/>
          <p:nvPr/>
        </p:nvSpPr>
        <p:spPr>
          <a:xfrm>
            <a:off x="2590331" y="4452723"/>
            <a:ext cx="375375" cy="3399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11"/>
          <p:cNvCxnSpPr>
            <a:stCxn id="42" idx="4"/>
            <a:endCxn id="24" idx="1"/>
          </p:cNvCxnSpPr>
          <p:nvPr/>
        </p:nvCxnSpPr>
        <p:spPr>
          <a:xfrm flipV="1">
            <a:off x="2241502" y="4622674"/>
            <a:ext cx="348829"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4286754" y="4472221"/>
            <a:ext cx="839394" cy="287755"/>
            <a:chOff x="1800669" y="3314132"/>
            <a:chExt cx="839394" cy="1169985"/>
          </a:xfrm>
        </p:grpSpPr>
        <p:sp>
          <p:nvSpPr>
            <p:cNvPr id="56" name="Flowchart: Direct Access Storage 55"/>
            <p:cNvSpPr/>
            <p:nvPr/>
          </p:nvSpPr>
          <p:spPr>
            <a:xfrm>
              <a:off x="1800669" y="3314132"/>
              <a:ext cx="321662"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US" dirty="0"/>
            </a:p>
          </p:txBody>
        </p:sp>
        <p:sp>
          <p:nvSpPr>
            <p:cNvPr id="57" name="Flowchart: Direct Access Storage 56"/>
            <p:cNvSpPr/>
            <p:nvPr/>
          </p:nvSpPr>
          <p:spPr>
            <a:xfrm>
              <a:off x="2052839" y="3314132"/>
              <a:ext cx="321662"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US" dirty="0"/>
            </a:p>
          </p:txBody>
        </p:sp>
        <p:sp>
          <p:nvSpPr>
            <p:cNvPr id="58" name="Flowchart: Direct Access Storage 57"/>
            <p:cNvSpPr/>
            <p:nvPr/>
          </p:nvSpPr>
          <p:spPr>
            <a:xfrm>
              <a:off x="2318401" y="3322067"/>
              <a:ext cx="321662"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endParaRPr lang="en-US" dirty="0"/>
            </a:p>
          </p:txBody>
        </p:sp>
      </p:grpSp>
      <p:cxnSp>
        <p:nvCxnSpPr>
          <p:cNvPr id="59" name="Straight Arrow Connector 11"/>
          <p:cNvCxnSpPr>
            <a:stCxn id="68" idx="3"/>
            <a:endCxn id="56" idx="1"/>
          </p:cNvCxnSpPr>
          <p:nvPr/>
        </p:nvCxnSpPr>
        <p:spPr>
          <a:xfrm flipV="1">
            <a:off x="3886125" y="4615123"/>
            <a:ext cx="400629" cy="1093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436131" y="3062876"/>
            <a:ext cx="906448" cy="365146"/>
            <a:chOff x="3475519" y="5421444"/>
            <a:chExt cx="1781175" cy="263336"/>
          </a:xfrm>
        </p:grpSpPr>
        <p:sp>
          <p:nvSpPr>
            <p:cNvPr id="73" name="Flowchart: Direct Access Storage 72"/>
            <p:cNvSpPr/>
            <p:nvPr/>
          </p:nvSpPr>
          <p:spPr>
            <a:xfrm>
              <a:off x="3475519" y="5421445"/>
              <a:ext cx="381000" cy="26333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Direct Access Storage 74"/>
            <p:cNvSpPr/>
            <p:nvPr/>
          </p:nvSpPr>
          <p:spPr>
            <a:xfrm>
              <a:off x="3675544" y="5421445"/>
              <a:ext cx="381000" cy="263335"/>
            </a:xfrm>
            <a:prstGeom prst="flowChartMagneticDrum">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Flowchart: Direct Access Storage 75"/>
            <p:cNvSpPr/>
            <p:nvPr/>
          </p:nvSpPr>
          <p:spPr>
            <a:xfrm>
              <a:off x="3875569" y="5421445"/>
              <a:ext cx="381000" cy="26333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a:off x="4075594" y="5421445"/>
              <a:ext cx="381000" cy="26333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9" name="Flowchart: Direct Access Storage 78"/>
            <p:cNvSpPr/>
            <p:nvPr/>
          </p:nvSpPr>
          <p:spPr>
            <a:xfrm>
              <a:off x="4275619" y="5421445"/>
              <a:ext cx="381000" cy="263335"/>
            </a:xfrm>
            <a:prstGeom prst="flowChartMagneticDrum">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1" name="Flowchart: Direct Access Storage 80"/>
            <p:cNvSpPr/>
            <p:nvPr/>
          </p:nvSpPr>
          <p:spPr>
            <a:xfrm>
              <a:off x="4475644" y="5421444"/>
              <a:ext cx="381000" cy="26333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Direct Access Storage 81"/>
            <p:cNvSpPr/>
            <p:nvPr/>
          </p:nvSpPr>
          <p:spPr>
            <a:xfrm>
              <a:off x="4675669" y="5421444"/>
              <a:ext cx="381000" cy="26333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84" name="Flowchart: Direct Access Storage 83"/>
            <p:cNvSpPr/>
            <p:nvPr/>
          </p:nvSpPr>
          <p:spPr>
            <a:xfrm>
              <a:off x="4875694" y="5421444"/>
              <a:ext cx="381000" cy="26333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04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sending messages from outside</a:t>
            </a:r>
          </a:p>
        </p:txBody>
      </p:sp>
      <p:sp>
        <p:nvSpPr>
          <p:cNvPr id="4" name="Rectangle 3"/>
          <p:cNvSpPr/>
          <p:nvPr/>
        </p:nvSpPr>
        <p:spPr>
          <a:xfrm>
            <a:off x="3714750" y="1085850"/>
            <a:ext cx="3262520" cy="4867275"/>
          </a:xfrm>
          <a:prstGeom prst="rect">
            <a:avLst/>
          </a:prstGeom>
          <a:solidFill>
            <a:srgbClr val="99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3200" dirty="0">
                <a:solidFill>
                  <a:schemeClr val="tx1"/>
                </a:solidFill>
              </a:rPr>
              <a:t>Azure</a:t>
            </a:r>
          </a:p>
        </p:txBody>
      </p:sp>
      <p:sp>
        <p:nvSpPr>
          <p:cNvPr id="5" name="Rectangle 4"/>
          <p:cNvSpPr/>
          <p:nvPr/>
        </p:nvSpPr>
        <p:spPr>
          <a:xfrm>
            <a:off x="181922" y="1085850"/>
            <a:ext cx="3361378" cy="4867275"/>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tx1"/>
                </a:solidFill>
              </a:rPr>
              <a:t>The World</a:t>
            </a:r>
          </a:p>
        </p:txBody>
      </p:sp>
      <p:sp>
        <p:nvSpPr>
          <p:cNvPr id="6" name="Flowchart: Direct Access Storage 5"/>
          <p:cNvSpPr/>
          <p:nvPr/>
        </p:nvSpPr>
        <p:spPr>
          <a:xfrm>
            <a:off x="4093058" y="3884542"/>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irect Access Storage 6"/>
          <p:cNvSpPr/>
          <p:nvPr/>
        </p:nvSpPr>
        <p:spPr>
          <a:xfrm>
            <a:off x="4293083" y="3884541"/>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irect Access Storage 7"/>
          <p:cNvSpPr/>
          <p:nvPr/>
        </p:nvSpPr>
        <p:spPr>
          <a:xfrm>
            <a:off x="4493108" y="3884540"/>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irect Access Storage 8"/>
          <p:cNvSpPr/>
          <p:nvPr/>
        </p:nvSpPr>
        <p:spPr>
          <a:xfrm>
            <a:off x="4693133" y="3884539"/>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irect Access Storage 9"/>
          <p:cNvSpPr/>
          <p:nvPr/>
        </p:nvSpPr>
        <p:spPr>
          <a:xfrm>
            <a:off x="4893158" y="3884538"/>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irect Access Storage 10"/>
          <p:cNvSpPr/>
          <p:nvPr/>
        </p:nvSpPr>
        <p:spPr>
          <a:xfrm>
            <a:off x="5093183" y="3884537"/>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irect Access Storage 11"/>
          <p:cNvSpPr/>
          <p:nvPr/>
        </p:nvSpPr>
        <p:spPr>
          <a:xfrm>
            <a:off x="5293208" y="3884536"/>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5493233" y="3884535"/>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irect Access Storage 13"/>
          <p:cNvSpPr/>
          <p:nvPr/>
        </p:nvSpPr>
        <p:spPr>
          <a:xfrm>
            <a:off x="5693258" y="3884534"/>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irect Access Storage 14"/>
          <p:cNvSpPr/>
          <p:nvPr/>
        </p:nvSpPr>
        <p:spPr>
          <a:xfrm>
            <a:off x="5893283" y="3884533"/>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irect Access Storage 15"/>
          <p:cNvSpPr/>
          <p:nvPr/>
        </p:nvSpPr>
        <p:spPr>
          <a:xfrm>
            <a:off x="6093308" y="3884532"/>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irect Access Storage 16"/>
          <p:cNvSpPr/>
          <p:nvPr/>
        </p:nvSpPr>
        <p:spPr>
          <a:xfrm>
            <a:off x="6293333" y="3884531"/>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83557" y="4246808"/>
            <a:ext cx="2081213" cy="523220"/>
          </a:xfrm>
          <a:prstGeom prst="rect">
            <a:avLst/>
          </a:prstGeom>
          <a:noFill/>
        </p:spPr>
        <p:txBody>
          <a:bodyPr wrap="square" rtlCol="0">
            <a:spAutoFit/>
          </a:bodyPr>
          <a:lstStyle/>
          <a:p>
            <a:r>
              <a:rPr lang="en-US" sz="2800" dirty="0">
                <a:solidFill>
                  <a:schemeClr val="bg1"/>
                </a:solidFill>
              </a:rPr>
              <a:t>Queue</a:t>
            </a:r>
          </a:p>
        </p:txBody>
      </p:sp>
      <p:sp>
        <p:nvSpPr>
          <p:cNvPr id="19" name="Hexagon 18"/>
          <p:cNvSpPr/>
          <p:nvPr/>
        </p:nvSpPr>
        <p:spPr>
          <a:xfrm>
            <a:off x="3923989" y="1424491"/>
            <a:ext cx="1900238" cy="128214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WebAPI</a:t>
            </a:r>
          </a:p>
        </p:txBody>
      </p:sp>
      <p:sp>
        <p:nvSpPr>
          <p:cNvPr id="20" name="Hexagon 19"/>
          <p:cNvSpPr/>
          <p:nvPr/>
        </p:nvSpPr>
        <p:spPr>
          <a:xfrm>
            <a:off x="4076389" y="1576891"/>
            <a:ext cx="1900238" cy="128214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WebAPI</a:t>
            </a:r>
          </a:p>
        </p:txBody>
      </p:sp>
      <p:sp>
        <p:nvSpPr>
          <p:cNvPr id="21" name="Hexagon 20"/>
          <p:cNvSpPr/>
          <p:nvPr/>
        </p:nvSpPr>
        <p:spPr>
          <a:xfrm>
            <a:off x="4228789" y="1729291"/>
            <a:ext cx="1900238" cy="128214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WebAPI</a:t>
            </a:r>
          </a:p>
        </p:txBody>
      </p:sp>
      <p:sp>
        <p:nvSpPr>
          <p:cNvPr id="22" name="Hexagon 21"/>
          <p:cNvSpPr/>
          <p:nvPr/>
        </p:nvSpPr>
        <p:spPr>
          <a:xfrm>
            <a:off x="4381189" y="1881691"/>
            <a:ext cx="1900238" cy="128214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WebAPI</a:t>
            </a:r>
          </a:p>
        </p:txBody>
      </p:sp>
      <p:sp>
        <p:nvSpPr>
          <p:cNvPr id="23" name="Rectangle: Diagonal Corners Rounded 22"/>
          <p:cNvSpPr/>
          <p:nvPr/>
        </p:nvSpPr>
        <p:spPr>
          <a:xfrm>
            <a:off x="456224" y="3011439"/>
            <a:ext cx="2812774" cy="861509"/>
          </a:xfrm>
          <a:prstGeom prst="round2Diag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bg1"/>
                </a:solidFill>
              </a:rPr>
              <a:t>Client</a:t>
            </a:r>
          </a:p>
        </p:txBody>
      </p:sp>
      <p:cxnSp>
        <p:nvCxnSpPr>
          <p:cNvPr id="25" name="Straight Arrow Connector 24"/>
          <p:cNvCxnSpPr/>
          <p:nvPr/>
        </p:nvCxnSpPr>
        <p:spPr>
          <a:xfrm flipV="1">
            <a:off x="1818861" y="2435087"/>
            <a:ext cx="2409928" cy="576352"/>
          </a:xfrm>
          <a:prstGeom prst="bentConnector3">
            <a:avLst>
              <a:gd name="adj1" fmla="val -31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4"/>
          <p:cNvCxnSpPr>
            <a:stCxn id="22" idx="3"/>
          </p:cNvCxnSpPr>
          <p:nvPr/>
        </p:nvCxnSpPr>
        <p:spPr>
          <a:xfrm rot="10800000" flipV="1">
            <a:off x="1948071" y="2522764"/>
            <a:ext cx="2433119" cy="488673"/>
          </a:xfrm>
          <a:prstGeom prst="bentConnector3">
            <a:avLst>
              <a:gd name="adj1" fmla="val 9983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24"/>
          <p:cNvCxnSpPr/>
          <p:nvPr/>
        </p:nvCxnSpPr>
        <p:spPr>
          <a:xfrm>
            <a:off x="4955589" y="3163840"/>
            <a:ext cx="14111" cy="7206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4"/>
          <p:cNvCxnSpPr>
            <a:stCxn id="12" idx="0"/>
          </p:cNvCxnSpPr>
          <p:nvPr/>
        </p:nvCxnSpPr>
        <p:spPr>
          <a:xfrm flipV="1">
            <a:off x="5483708" y="3126046"/>
            <a:ext cx="0" cy="7584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4"/>
          <p:cNvCxnSpPr>
            <a:stCxn id="23" idx="1"/>
            <a:endCxn id="6" idx="1"/>
          </p:cNvCxnSpPr>
          <p:nvPr/>
        </p:nvCxnSpPr>
        <p:spPr>
          <a:xfrm rot="16200000" flipH="1">
            <a:off x="2660093" y="3075465"/>
            <a:ext cx="635482" cy="223044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948071" y="2016123"/>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1</a:t>
            </a:r>
          </a:p>
        </p:txBody>
      </p:sp>
      <p:sp>
        <p:nvSpPr>
          <p:cNvPr id="46" name="Oval 45"/>
          <p:cNvSpPr/>
          <p:nvPr/>
        </p:nvSpPr>
        <p:spPr>
          <a:xfrm>
            <a:off x="4505771" y="3311672"/>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2</a:t>
            </a:r>
          </a:p>
        </p:txBody>
      </p:sp>
      <p:sp>
        <p:nvSpPr>
          <p:cNvPr id="47" name="Oval 46"/>
          <p:cNvSpPr/>
          <p:nvPr/>
        </p:nvSpPr>
        <p:spPr>
          <a:xfrm>
            <a:off x="5650292" y="3336509"/>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3</a:t>
            </a:r>
          </a:p>
        </p:txBody>
      </p:sp>
      <p:sp>
        <p:nvSpPr>
          <p:cNvPr id="48" name="Oval 47"/>
          <p:cNvSpPr/>
          <p:nvPr/>
        </p:nvSpPr>
        <p:spPr>
          <a:xfrm>
            <a:off x="3108050" y="2573482"/>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4</a:t>
            </a:r>
          </a:p>
        </p:txBody>
      </p:sp>
      <p:sp>
        <p:nvSpPr>
          <p:cNvPr id="49" name="Oval 48"/>
          <p:cNvSpPr/>
          <p:nvPr/>
        </p:nvSpPr>
        <p:spPr>
          <a:xfrm>
            <a:off x="2762154" y="4063855"/>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5</a:t>
            </a:r>
          </a:p>
        </p:txBody>
      </p:sp>
      <p:sp>
        <p:nvSpPr>
          <p:cNvPr id="50" name="TextBox 49"/>
          <p:cNvSpPr txBox="1"/>
          <p:nvPr/>
        </p:nvSpPr>
        <p:spPr>
          <a:xfrm>
            <a:off x="7235687" y="1189654"/>
            <a:ext cx="4671391" cy="4708981"/>
          </a:xfrm>
          <a:prstGeom prst="rect">
            <a:avLst/>
          </a:prstGeom>
          <a:noFill/>
        </p:spPr>
        <p:txBody>
          <a:bodyPr wrap="square" rtlCol="0">
            <a:spAutoFit/>
          </a:bodyPr>
          <a:lstStyle/>
          <a:p>
            <a:pPr marL="342900" indent="-342900">
              <a:buAutoNum type="arabicPeriod"/>
            </a:pPr>
            <a:r>
              <a:rPr lang="en-US" sz="2000" dirty="0"/>
              <a:t>The client has the address of a API façade (typically load balanced) which is responsible for authentication and authorization, and if successful</a:t>
            </a:r>
          </a:p>
          <a:p>
            <a:pPr marL="342900" indent="-342900">
              <a:buAutoNum type="arabicPeriod"/>
            </a:pPr>
            <a:r>
              <a:rPr lang="en-US" sz="2000" dirty="0"/>
              <a:t>Calls the Queue to get a SAS token</a:t>
            </a:r>
          </a:p>
          <a:p>
            <a:pPr marL="342900" indent="-342900">
              <a:buAutoNum type="arabicPeriod"/>
            </a:pPr>
            <a:r>
              <a:rPr lang="en-US" sz="2000" dirty="0"/>
              <a:t>Passed back to the API</a:t>
            </a:r>
          </a:p>
          <a:p>
            <a:pPr marL="342900" indent="-342900">
              <a:buAutoNum type="arabicPeriod"/>
            </a:pPr>
            <a:r>
              <a:rPr lang="en-US" sz="2000" dirty="0"/>
              <a:t>Returned to client along with the address of the queue (which allows these to be load balanced as well)</a:t>
            </a:r>
          </a:p>
          <a:p>
            <a:pPr marL="342900" indent="-342900">
              <a:buAutoNum type="arabicPeriod"/>
            </a:pPr>
            <a:r>
              <a:rPr lang="en-US" sz="2000" dirty="0"/>
              <a:t>The client sends messages using the SAS token until the token expires and then repeats step 1</a:t>
            </a:r>
          </a:p>
        </p:txBody>
      </p:sp>
    </p:spTree>
    <p:extLst>
      <p:ext uri="{BB962C8B-B14F-4D97-AF65-F5344CB8AC3E}">
        <p14:creationId xmlns:p14="http://schemas.microsoft.com/office/powerpoint/2010/main" val="425411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Processing messages</a:t>
            </a:r>
          </a:p>
        </p:txBody>
      </p:sp>
      <p:sp>
        <p:nvSpPr>
          <p:cNvPr id="3" name="Rectangle 2"/>
          <p:cNvSpPr/>
          <p:nvPr/>
        </p:nvSpPr>
        <p:spPr>
          <a:xfrm>
            <a:off x="280365" y="985217"/>
            <a:ext cx="7111035" cy="4092457"/>
          </a:xfrm>
          <a:prstGeom prst="rect">
            <a:avLst/>
          </a:prstGeom>
          <a:solidFill>
            <a:srgbClr val="99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3200" dirty="0">
                <a:solidFill>
                  <a:schemeClr val="tx1"/>
                </a:solidFill>
              </a:rPr>
              <a:t>Azure</a:t>
            </a:r>
          </a:p>
        </p:txBody>
      </p:sp>
      <p:grpSp>
        <p:nvGrpSpPr>
          <p:cNvPr id="17" name="Group 16"/>
          <p:cNvGrpSpPr/>
          <p:nvPr/>
        </p:nvGrpSpPr>
        <p:grpSpPr>
          <a:xfrm>
            <a:off x="559283" y="2474831"/>
            <a:ext cx="2581275" cy="1247786"/>
            <a:chOff x="4093058" y="3884531"/>
            <a:chExt cx="2581275" cy="1247786"/>
          </a:xfrm>
        </p:grpSpPr>
        <p:sp>
          <p:nvSpPr>
            <p:cNvPr id="4" name="Flowchart: Direct Access Storage 3"/>
            <p:cNvSpPr/>
            <p:nvPr/>
          </p:nvSpPr>
          <p:spPr>
            <a:xfrm>
              <a:off x="4093058" y="3884542"/>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irect Access Storage 4"/>
            <p:cNvSpPr/>
            <p:nvPr/>
          </p:nvSpPr>
          <p:spPr>
            <a:xfrm>
              <a:off x="4293083" y="3884541"/>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irect Access Storage 5"/>
            <p:cNvSpPr/>
            <p:nvPr/>
          </p:nvSpPr>
          <p:spPr>
            <a:xfrm>
              <a:off x="4493108" y="3884540"/>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irect Access Storage 6"/>
            <p:cNvSpPr/>
            <p:nvPr/>
          </p:nvSpPr>
          <p:spPr>
            <a:xfrm>
              <a:off x="4693133" y="3884539"/>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irect Access Storage 7"/>
            <p:cNvSpPr/>
            <p:nvPr/>
          </p:nvSpPr>
          <p:spPr>
            <a:xfrm>
              <a:off x="4893158" y="3884538"/>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irect Access Storage 8"/>
            <p:cNvSpPr/>
            <p:nvPr/>
          </p:nvSpPr>
          <p:spPr>
            <a:xfrm>
              <a:off x="5093183" y="3884537"/>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irect Access Storage 9"/>
            <p:cNvSpPr/>
            <p:nvPr/>
          </p:nvSpPr>
          <p:spPr>
            <a:xfrm>
              <a:off x="5293208" y="3884536"/>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irect Access Storage 10"/>
            <p:cNvSpPr/>
            <p:nvPr/>
          </p:nvSpPr>
          <p:spPr>
            <a:xfrm>
              <a:off x="5493233" y="3884535"/>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irect Access Storage 11"/>
            <p:cNvSpPr/>
            <p:nvPr/>
          </p:nvSpPr>
          <p:spPr>
            <a:xfrm>
              <a:off x="5693258" y="3884534"/>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irect Access Storage 12"/>
            <p:cNvSpPr/>
            <p:nvPr/>
          </p:nvSpPr>
          <p:spPr>
            <a:xfrm>
              <a:off x="5893283" y="3884533"/>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irect Access Storage 13"/>
            <p:cNvSpPr/>
            <p:nvPr/>
          </p:nvSpPr>
          <p:spPr>
            <a:xfrm>
              <a:off x="6093308" y="3884532"/>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irect Access Storage 14"/>
            <p:cNvSpPr/>
            <p:nvPr/>
          </p:nvSpPr>
          <p:spPr>
            <a:xfrm>
              <a:off x="6293333" y="3884531"/>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283557" y="4246808"/>
              <a:ext cx="2081213" cy="523220"/>
            </a:xfrm>
            <a:prstGeom prst="rect">
              <a:avLst/>
            </a:prstGeom>
            <a:noFill/>
          </p:spPr>
          <p:txBody>
            <a:bodyPr wrap="square" rtlCol="0">
              <a:spAutoFit/>
            </a:bodyPr>
            <a:lstStyle/>
            <a:p>
              <a:r>
                <a:rPr lang="en-US" sz="2800" dirty="0">
                  <a:solidFill>
                    <a:schemeClr val="bg1"/>
                  </a:solidFill>
                </a:rPr>
                <a:t>Queue</a:t>
              </a:r>
            </a:p>
          </p:txBody>
        </p:sp>
      </p:grpSp>
      <p:cxnSp>
        <p:nvCxnSpPr>
          <p:cNvPr id="18" name="Straight Arrow Connector 24"/>
          <p:cNvCxnSpPr/>
          <p:nvPr/>
        </p:nvCxnSpPr>
        <p:spPr>
          <a:xfrm flipV="1">
            <a:off x="2937841" y="1962149"/>
            <a:ext cx="21742" cy="512681"/>
          </a:xfrm>
          <a:prstGeom prst="straightConnector1">
            <a:avLst/>
          </a:prstGeom>
          <a:ln w="38100">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 name="Rectangle 19"/>
          <p:cNvSpPr/>
          <p:nvPr/>
        </p:nvSpPr>
        <p:spPr>
          <a:xfrm>
            <a:off x="1959458" y="1636247"/>
            <a:ext cx="1489317" cy="325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a:t>
            </a:r>
          </a:p>
        </p:txBody>
      </p:sp>
      <p:sp>
        <p:nvSpPr>
          <p:cNvPr id="21" name="Rectangle: Diagonal Corners Snipped 20"/>
          <p:cNvSpPr/>
          <p:nvPr/>
        </p:nvSpPr>
        <p:spPr>
          <a:xfrm>
            <a:off x="3910013" y="2474830"/>
            <a:ext cx="3295650" cy="1247776"/>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tx1"/>
                </a:solidFill>
              </a:rPr>
              <a:t>Message Handler</a:t>
            </a:r>
          </a:p>
        </p:txBody>
      </p:sp>
      <p:cxnSp>
        <p:nvCxnSpPr>
          <p:cNvPr id="22" name="Straight Arrow Connector 24"/>
          <p:cNvCxnSpPr>
            <a:endCxn id="23" idx="2"/>
          </p:cNvCxnSpPr>
          <p:nvPr/>
        </p:nvCxnSpPr>
        <p:spPr>
          <a:xfrm flipV="1">
            <a:off x="4757116" y="1962149"/>
            <a:ext cx="1" cy="512681"/>
          </a:xfrm>
          <a:prstGeom prst="straightConnector1">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246183" y="1636247"/>
            <a:ext cx="1021868" cy="3259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Trigger</a:t>
            </a:r>
          </a:p>
        </p:txBody>
      </p:sp>
      <p:cxnSp>
        <p:nvCxnSpPr>
          <p:cNvPr id="24" name="Straight Arrow Connector 24"/>
          <p:cNvCxnSpPr/>
          <p:nvPr/>
        </p:nvCxnSpPr>
        <p:spPr>
          <a:xfrm flipH="1">
            <a:off x="3437178" y="1739996"/>
            <a:ext cx="797408" cy="0"/>
          </a:xfrm>
          <a:prstGeom prst="straightConnector1">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4"/>
          <p:cNvCxnSpPr>
            <a:stCxn id="15" idx="4"/>
            <a:endCxn id="21" idx="2"/>
          </p:cNvCxnSpPr>
          <p:nvPr/>
        </p:nvCxnSpPr>
        <p:spPr>
          <a:xfrm flipV="1">
            <a:off x="3140558" y="3098718"/>
            <a:ext cx="76945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462941" y="984246"/>
            <a:ext cx="4380257" cy="4093428"/>
          </a:xfrm>
          <a:prstGeom prst="rect">
            <a:avLst/>
          </a:prstGeom>
          <a:noFill/>
        </p:spPr>
        <p:txBody>
          <a:bodyPr wrap="square" rtlCol="0">
            <a:spAutoFit/>
          </a:bodyPr>
          <a:lstStyle/>
          <a:p>
            <a:pPr marL="342900" indent="-342900">
              <a:buAutoNum type="arabicPeriod"/>
            </a:pPr>
            <a:r>
              <a:rPr lang="en-US" sz="2000" dirty="0"/>
              <a:t>A message handler client such as an Azure Function subscribes to an event on a queue, these events can be filtered like the topic name on a topic queue.</a:t>
            </a:r>
          </a:p>
          <a:p>
            <a:pPr marL="342900" indent="-342900">
              <a:buAutoNum type="arabicPeriod"/>
            </a:pPr>
            <a:r>
              <a:rPr lang="en-US" sz="2000" dirty="0"/>
              <a:t>There after when a new message comes into the queue the methods handler will be invoked with the message as a payload. There are lots of variations of these including if many messages can be processed at once or if leases are used.</a:t>
            </a:r>
          </a:p>
        </p:txBody>
      </p:sp>
      <p:sp>
        <p:nvSpPr>
          <p:cNvPr id="35" name="Oval 34"/>
          <p:cNvSpPr/>
          <p:nvPr/>
        </p:nvSpPr>
        <p:spPr>
          <a:xfrm>
            <a:off x="5127868" y="1421794"/>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1</a:t>
            </a:r>
          </a:p>
        </p:txBody>
      </p:sp>
      <p:sp>
        <p:nvSpPr>
          <p:cNvPr id="36" name="Oval 35"/>
          <p:cNvSpPr/>
          <p:nvPr/>
        </p:nvSpPr>
        <p:spPr>
          <a:xfrm>
            <a:off x="3267903" y="3133835"/>
            <a:ext cx="347869" cy="387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Arial Black" panose="020B0A04020102020204" pitchFamily="34" charset="0"/>
              </a:rPr>
              <a:t>2</a:t>
            </a:r>
          </a:p>
        </p:txBody>
      </p:sp>
      <p:sp>
        <p:nvSpPr>
          <p:cNvPr id="37" name="Rectangle 36"/>
          <p:cNvSpPr/>
          <p:nvPr/>
        </p:nvSpPr>
        <p:spPr>
          <a:xfrm>
            <a:off x="280364" y="5322793"/>
            <a:ext cx="11562833" cy="461665"/>
          </a:xfrm>
          <a:prstGeom prst="rect">
            <a:avLst/>
          </a:prstGeom>
        </p:spPr>
        <p:txBody>
          <a:bodyPr wrap="square">
            <a:spAutoFit/>
          </a:bodyPr>
          <a:lstStyle/>
          <a:p>
            <a:r>
              <a:rPr lang="en-US" sz="2400" dirty="0">
                <a:hlinkClick r:id="rId2"/>
              </a:rPr>
              <a:t>https://docs.microsoft.com/en-us/azure/azure-functions/functions-bindings-service-bus</a:t>
            </a:r>
            <a:r>
              <a:rPr lang="en-US" sz="2400" dirty="0"/>
              <a:t> </a:t>
            </a:r>
          </a:p>
        </p:txBody>
      </p:sp>
      <p:cxnSp>
        <p:nvCxnSpPr>
          <p:cNvPr id="32" name="Straight Arrow Connector 24"/>
          <p:cNvCxnSpPr/>
          <p:nvPr/>
        </p:nvCxnSpPr>
        <p:spPr>
          <a:xfrm>
            <a:off x="3437178" y="1873556"/>
            <a:ext cx="797408" cy="0"/>
          </a:xfrm>
          <a:prstGeom prst="straightConnector1">
            <a:avLst/>
          </a:prstGeom>
          <a:ln w="5715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39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Command Query Responsibility Segregation (CQRS) and Caching</a:t>
            </a:r>
          </a:p>
        </p:txBody>
      </p:sp>
      <p:sp>
        <p:nvSpPr>
          <p:cNvPr id="4" name="Text Placeholder 3"/>
          <p:cNvSpPr>
            <a:spLocks noGrp="1"/>
          </p:cNvSpPr>
          <p:nvPr>
            <p:ph type="body" idx="1"/>
          </p:nvPr>
        </p:nvSpPr>
        <p:spPr/>
        <p:txBody>
          <a:bodyPr/>
          <a:lstStyle/>
          <a:p>
            <a:r>
              <a:rPr lang="en-US" dirty="0"/>
              <a:t>Optimize the scalability and durability of enterprise systems</a:t>
            </a:r>
          </a:p>
        </p:txBody>
      </p:sp>
    </p:spTree>
    <p:extLst>
      <p:ext uri="{BB962C8B-B14F-4D97-AF65-F5344CB8AC3E}">
        <p14:creationId xmlns:p14="http://schemas.microsoft.com/office/powerpoint/2010/main" val="258392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Separation of reads and writes</a:t>
            </a:r>
          </a:p>
          <a:p>
            <a:pPr lvl="1"/>
            <a:r>
              <a:rPr lang="en-US" dirty="0"/>
              <a:t>Why? Being able to optimize the reads and writes</a:t>
            </a:r>
          </a:p>
          <a:p>
            <a:pPr lvl="1"/>
            <a:r>
              <a:rPr lang="en-US" dirty="0"/>
              <a:t>Making reads capable of sampling, to provide widespread constancy of the results presented (each presented “as of”). Read consistency insures that “transactions” are never partially represented. </a:t>
            </a:r>
          </a:p>
          <a:p>
            <a:pPr lvl="1"/>
            <a:r>
              <a:rPr lang="en-US" dirty="0"/>
              <a:t>Write separation means that writes can be applied on order or parallelized for different message processing pipelines (topics are good for this)</a:t>
            </a:r>
          </a:p>
          <a:p>
            <a:pPr lvl="1"/>
            <a:r>
              <a:rPr lang="en-US" dirty="0"/>
              <a:t>Each part is tunable</a:t>
            </a:r>
          </a:p>
        </p:txBody>
      </p:sp>
      <p:sp>
        <p:nvSpPr>
          <p:cNvPr id="2" name="Title 1"/>
          <p:cNvSpPr>
            <a:spLocks noGrp="1"/>
          </p:cNvSpPr>
          <p:nvPr>
            <p:ph type="title"/>
          </p:nvPr>
        </p:nvSpPr>
        <p:spPr/>
        <p:txBody>
          <a:bodyPr/>
          <a:lstStyle/>
          <a:p>
            <a:r>
              <a:rPr lang="en-US" dirty="0"/>
              <a:t>CQRS</a:t>
            </a:r>
          </a:p>
        </p:txBody>
      </p:sp>
    </p:spTree>
    <p:extLst>
      <p:ext uri="{BB962C8B-B14F-4D97-AF65-F5344CB8AC3E}">
        <p14:creationId xmlns:p14="http://schemas.microsoft.com/office/powerpoint/2010/main" val="16278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CQRS (with Caching)</a:t>
            </a:r>
          </a:p>
        </p:txBody>
      </p:sp>
      <p:sp>
        <p:nvSpPr>
          <p:cNvPr id="2" name="Rectangle 1"/>
          <p:cNvSpPr/>
          <p:nvPr/>
        </p:nvSpPr>
        <p:spPr>
          <a:xfrm>
            <a:off x="428625" y="2123104"/>
            <a:ext cx="466725" cy="1609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Web  Site</a:t>
            </a:r>
          </a:p>
        </p:txBody>
      </p:sp>
      <p:sp>
        <p:nvSpPr>
          <p:cNvPr id="3" name="Rectangle: Rounded Corners 2"/>
          <p:cNvSpPr/>
          <p:nvPr/>
        </p:nvSpPr>
        <p:spPr>
          <a:xfrm>
            <a:off x="1390650" y="1189654"/>
            <a:ext cx="1676400" cy="6000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REDIS Cache</a:t>
            </a:r>
          </a:p>
        </p:txBody>
      </p:sp>
      <p:sp>
        <p:nvSpPr>
          <p:cNvPr id="5" name="Rectangle 4"/>
          <p:cNvSpPr/>
          <p:nvPr/>
        </p:nvSpPr>
        <p:spPr>
          <a:xfrm>
            <a:off x="3743325" y="1189654"/>
            <a:ext cx="1581150" cy="6000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Snapshot Maker</a:t>
            </a:r>
          </a:p>
        </p:txBody>
      </p:sp>
      <p:sp>
        <p:nvSpPr>
          <p:cNvPr id="6" name="Cylinder 5"/>
          <p:cNvSpPr/>
          <p:nvPr/>
        </p:nvSpPr>
        <p:spPr>
          <a:xfrm>
            <a:off x="6103144" y="2599836"/>
            <a:ext cx="1866900" cy="694353"/>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Database</a:t>
            </a:r>
          </a:p>
        </p:txBody>
      </p:sp>
      <p:cxnSp>
        <p:nvCxnSpPr>
          <p:cNvPr id="9" name="Straight Arrow Connector 8"/>
          <p:cNvCxnSpPr>
            <a:stCxn id="6" idx="1"/>
            <a:endCxn id="5" idx="3"/>
          </p:cNvCxnSpPr>
          <p:nvPr/>
        </p:nvCxnSpPr>
        <p:spPr>
          <a:xfrm rot="16200000" flipV="1">
            <a:off x="5625463" y="1188704"/>
            <a:ext cx="1110144" cy="1712119"/>
          </a:xfrm>
          <a:prstGeom prst="bentConnector2">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8"/>
          <p:cNvCxnSpPr>
            <a:stCxn id="5" idx="1"/>
            <a:endCxn id="3" idx="3"/>
          </p:cNvCxnSpPr>
          <p:nvPr/>
        </p:nvCxnSpPr>
        <p:spPr>
          <a:xfrm flipH="1">
            <a:off x="3067050" y="1489692"/>
            <a:ext cx="676275" cy="0"/>
          </a:xfrm>
          <a:prstGeom prst="straightConnector1">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8"/>
          <p:cNvCxnSpPr>
            <a:stCxn id="3" idx="1"/>
            <a:endCxn id="2" idx="0"/>
          </p:cNvCxnSpPr>
          <p:nvPr/>
        </p:nvCxnSpPr>
        <p:spPr>
          <a:xfrm rot="10800000" flipV="1">
            <a:off x="661988" y="1489692"/>
            <a:ext cx="728662" cy="633412"/>
          </a:xfrm>
          <a:prstGeom prst="bentConnector2">
            <a:avLst/>
          </a:prstGeom>
          <a:ln w="571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57750" y="3956666"/>
            <a:ext cx="1581150"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Pipeline</a:t>
            </a:r>
          </a:p>
        </p:txBody>
      </p:sp>
      <p:cxnSp>
        <p:nvCxnSpPr>
          <p:cNvPr id="25" name="Straight Arrow Connector 24"/>
          <p:cNvCxnSpPr>
            <a:stCxn id="20" idx="3"/>
            <a:endCxn id="6" idx="3"/>
          </p:cNvCxnSpPr>
          <p:nvPr/>
        </p:nvCxnSpPr>
        <p:spPr>
          <a:xfrm flipV="1">
            <a:off x="6438900" y="3294189"/>
            <a:ext cx="597694" cy="1069671"/>
          </a:xfrm>
          <a:prstGeom prst="bentConnector2">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4"/>
          <p:cNvCxnSpPr>
            <a:stCxn id="2" idx="2"/>
            <a:endCxn id="38" idx="1"/>
          </p:cNvCxnSpPr>
          <p:nvPr/>
        </p:nvCxnSpPr>
        <p:spPr>
          <a:xfrm rot="16200000" flipH="1">
            <a:off x="1079583" y="3315226"/>
            <a:ext cx="636423" cy="1471612"/>
          </a:xfrm>
          <a:prstGeom prst="bentConnector2">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4"/>
          <p:cNvCxnSpPr>
            <a:stCxn id="45" idx="4"/>
            <a:endCxn id="20" idx="1"/>
          </p:cNvCxnSpPr>
          <p:nvPr/>
        </p:nvCxnSpPr>
        <p:spPr>
          <a:xfrm flipV="1">
            <a:off x="3914775" y="4363860"/>
            <a:ext cx="942975" cy="538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324100" y="2521255"/>
            <a:ext cx="1581150" cy="81438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Notification Engine</a:t>
            </a:r>
          </a:p>
        </p:txBody>
      </p:sp>
      <p:cxnSp>
        <p:nvCxnSpPr>
          <p:cNvPr id="35" name="Straight Arrow Connector 24"/>
          <p:cNvCxnSpPr>
            <a:stCxn id="42" idx="0"/>
            <a:endCxn id="34" idx="2"/>
          </p:cNvCxnSpPr>
          <p:nvPr/>
        </p:nvCxnSpPr>
        <p:spPr>
          <a:xfrm flipH="1" flipV="1">
            <a:off x="3114675" y="3335643"/>
            <a:ext cx="9525" cy="663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2133600" y="3998714"/>
            <a:ext cx="1781175" cy="741056"/>
            <a:chOff x="8710612" y="4000492"/>
            <a:chExt cx="1781175" cy="1247782"/>
          </a:xfrm>
        </p:grpSpPr>
        <p:sp>
          <p:nvSpPr>
            <p:cNvPr id="38" name="Flowchart: Direct Access Storage 37"/>
            <p:cNvSpPr/>
            <p:nvPr/>
          </p:nvSpPr>
          <p:spPr>
            <a:xfrm>
              <a:off x="8710612" y="4000499"/>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Direct Access Storage 38"/>
            <p:cNvSpPr/>
            <p:nvPr/>
          </p:nvSpPr>
          <p:spPr>
            <a:xfrm>
              <a:off x="8910637" y="4000498"/>
              <a:ext cx="381000" cy="1247775"/>
            </a:xfrm>
            <a:prstGeom prst="flowChartMagneticDrum">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Flowchart: Direct Access Storage 39"/>
            <p:cNvSpPr/>
            <p:nvPr/>
          </p:nvSpPr>
          <p:spPr>
            <a:xfrm>
              <a:off x="9110662" y="4000497"/>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irect Access Storage 40"/>
            <p:cNvSpPr/>
            <p:nvPr/>
          </p:nvSpPr>
          <p:spPr>
            <a:xfrm>
              <a:off x="9310687" y="4000496"/>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2" name="Flowchart: Direct Access Storage 41"/>
            <p:cNvSpPr/>
            <p:nvPr/>
          </p:nvSpPr>
          <p:spPr>
            <a:xfrm>
              <a:off x="9510712" y="4000495"/>
              <a:ext cx="381000" cy="1247775"/>
            </a:xfrm>
            <a:prstGeom prst="flowChartMagneticDrum">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Flowchart: Direct Access Storage 42"/>
            <p:cNvSpPr/>
            <p:nvPr/>
          </p:nvSpPr>
          <p:spPr>
            <a:xfrm>
              <a:off x="9710737" y="4000494"/>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irect Access Storage 43"/>
            <p:cNvSpPr/>
            <p:nvPr/>
          </p:nvSpPr>
          <p:spPr>
            <a:xfrm>
              <a:off x="9910762" y="4000493"/>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5" name="Flowchart: Direct Access Storage 44"/>
            <p:cNvSpPr/>
            <p:nvPr/>
          </p:nvSpPr>
          <p:spPr>
            <a:xfrm>
              <a:off x="10110787" y="4000492"/>
              <a:ext cx="381000" cy="124777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p:cNvSpPr txBox="1"/>
          <p:nvPr/>
        </p:nvSpPr>
        <p:spPr>
          <a:xfrm>
            <a:off x="2456258" y="4102250"/>
            <a:ext cx="1559720" cy="523220"/>
          </a:xfrm>
          <a:prstGeom prst="rect">
            <a:avLst/>
          </a:prstGeom>
          <a:noFill/>
        </p:spPr>
        <p:txBody>
          <a:bodyPr wrap="square" rtlCol="0">
            <a:spAutoFit/>
          </a:bodyPr>
          <a:lstStyle/>
          <a:p>
            <a:r>
              <a:rPr lang="en-US" sz="2800" dirty="0">
                <a:solidFill>
                  <a:schemeClr val="bg1"/>
                </a:solidFill>
              </a:rPr>
              <a:t>Topic</a:t>
            </a:r>
          </a:p>
        </p:txBody>
      </p:sp>
      <p:cxnSp>
        <p:nvCxnSpPr>
          <p:cNvPr id="55" name="Straight Arrow Connector 24"/>
          <p:cNvCxnSpPr>
            <a:stCxn id="34" idx="1"/>
            <a:endCxn id="2" idx="3"/>
          </p:cNvCxnSpPr>
          <p:nvPr/>
        </p:nvCxnSpPr>
        <p:spPr>
          <a:xfrm flipH="1" flipV="1">
            <a:off x="895350" y="2927963"/>
            <a:ext cx="1428750" cy="4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4"/>
          <p:cNvCxnSpPr>
            <a:stCxn id="20" idx="2"/>
            <a:endCxn id="42" idx="2"/>
          </p:cNvCxnSpPr>
          <p:nvPr/>
        </p:nvCxnSpPr>
        <p:spPr>
          <a:xfrm rot="5400000" flipH="1">
            <a:off x="4370620" y="3493349"/>
            <a:ext cx="31286" cy="2524125"/>
          </a:xfrm>
          <a:prstGeom prst="bentConnector3">
            <a:avLst>
              <a:gd name="adj1" fmla="val -1370028"/>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143875" y="623596"/>
            <a:ext cx="3690938" cy="4247317"/>
          </a:xfrm>
          <a:prstGeom prst="rect">
            <a:avLst/>
          </a:prstGeom>
          <a:noFill/>
        </p:spPr>
        <p:txBody>
          <a:bodyPr wrap="square" rtlCol="0">
            <a:spAutoFit/>
          </a:bodyPr>
          <a:lstStyle/>
          <a:p>
            <a:r>
              <a:rPr lang="en-US" dirty="0"/>
              <a:t>In this simple example the web site gets its data reads from REDIS, the snapshot maker reads the DB on a schedule to make consistent snapshots. </a:t>
            </a:r>
          </a:p>
          <a:p>
            <a:endParaRPr lang="en-US" dirty="0"/>
          </a:p>
          <a:p>
            <a:r>
              <a:rPr lang="en-US" dirty="0"/>
              <a:t>On the write side changes are queued and are processed by the pipeline which either applies them to the DB or writes back errors to the queue to be picked up with the notification engine to be sent to users. Confirmations of success can be handled the same way.</a:t>
            </a:r>
          </a:p>
        </p:txBody>
      </p:sp>
      <p:sp>
        <p:nvSpPr>
          <p:cNvPr id="71" name="TextBox 70"/>
          <p:cNvSpPr txBox="1"/>
          <p:nvPr/>
        </p:nvSpPr>
        <p:spPr>
          <a:xfrm>
            <a:off x="181922" y="5362575"/>
            <a:ext cx="8381053" cy="646331"/>
          </a:xfrm>
          <a:prstGeom prst="rect">
            <a:avLst/>
          </a:prstGeom>
          <a:noFill/>
        </p:spPr>
        <p:txBody>
          <a:bodyPr wrap="square" rtlCol="0">
            <a:spAutoFit/>
          </a:bodyPr>
          <a:lstStyle/>
          <a:p>
            <a:r>
              <a:rPr lang="en-US" dirty="0"/>
              <a:t>Processing in/out of the topic could be managed by many pipelines each using different criteria to pick up messages from the matching topic</a:t>
            </a:r>
          </a:p>
        </p:txBody>
      </p:sp>
      <p:sp>
        <p:nvSpPr>
          <p:cNvPr id="30" name="Rectangle 29"/>
          <p:cNvSpPr/>
          <p:nvPr/>
        </p:nvSpPr>
        <p:spPr>
          <a:xfrm>
            <a:off x="5010150" y="4109066"/>
            <a:ext cx="1581150"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Pipeline</a:t>
            </a:r>
          </a:p>
        </p:txBody>
      </p:sp>
      <p:sp>
        <p:nvSpPr>
          <p:cNvPr id="31" name="Rectangle 30"/>
          <p:cNvSpPr/>
          <p:nvPr/>
        </p:nvSpPr>
        <p:spPr>
          <a:xfrm>
            <a:off x="5162550" y="4261466"/>
            <a:ext cx="1581150" cy="81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 Pipeline</a:t>
            </a:r>
          </a:p>
        </p:txBody>
      </p:sp>
      <p:cxnSp>
        <p:nvCxnSpPr>
          <p:cNvPr id="32" name="Straight Arrow Connector 24"/>
          <p:cNvCxnSpPr>
            <a:stCxn id="20" idx="0"/>
            <a:endCxn id="44" idx="0"/>
          </p:cNvCxnSpPr>
          <p:nvPr/>
        </p:nvCxnSpPr>
        <p:spPr>
          <a:xfrm rot="16200000" flipH="1" flipV="1">
            <a:off x="4565263" y="2915652"/>
            <a:ext cx="42049" cy="2124075"/>
          </a:xfrm>
          <a:prstGeom prst="bentConnector3">
            <a:avLst>
              <a:gd name="adj1" fmla="val -54365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913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SAGA</a:t>
            </a:r>
          </a:p>
        </p:txBody>
      </p:sp>
      <p:sp>
        <p:nvSpPr>
          <p:cNvPr id="4" name="Text Placeholder 3"/>
          <p:cNvSpPr>
            <a:spLocks noGrp="1"/>
          </p:cNvSpPr>
          <p:nvPr>
            <p:ph type="body" idx="1"/>
          </p:nvPr>
        </p:nvSpPr>
        <p:spPr/>
        <p:txBody>
          <a:bodyPr/>
          <a:lstStyle/>
          <a:p>
            <a:r>
              <a:rPr lang="en-US" dirty="0"/>
              <a:t>Long running processes and patterns</a:t>
            </a:r>
          </a:p>
        </p:txBody>
      </p:sp>
    </p:spTree>
    <p:extLst>
      <p:ext uri="{BB962C8B-B14F-4D97-AF65-F5344CB8AC3E}">
        <p14:creationId xmlns:p14="http://schemas.microsoft.com/office/powerpoint/2010/main" val="275341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US" dirty="0"/>
              <a:t>Any long running workflow (&gt; minutes) processes that allow previous actions to be undone or compensated for</a:t>
            </a:r>
          </a:p>
          <a:p>
            <a:pPr lvl="1"/>
            <a:r>
              <a:rPr lang="en-US" sz="2800" dirty="0"/>
              <a:t>Starbucks does not use two-phase commit, neither does Amazon</a:t>
            </a:r>
          </a:p>
          <a:p>
            <a:pPr lvl="1"/>
            <a:r>
              <a:rPr lang="en-US" sz="2800" dirty="0"/>
              <a:t>Compensate not transact is the rule for SAGA</a:t>
            </a:r>
          </a:p>
          <a:p>
            <a:r>
              <a:rPr lang="en-US" dirty="0"/>
              <a:t>Allows scale wide because we are not set behind the limits of transactions, Journal based data storage is key</a:t>
            </a:r>
          </a:p>
          <a:p>
            <a:r>
              <a:rPr lang="en-US" dirty="0"/>
              <a:t>Manage by exception (dead-letter handling) to feed a proactive ops team</a:t>
            </a:r>
          </a:p>
          <a:p>
            <a:r>
              <a:rPr lang="en-US" dirty="0"/>
              <a:t>Flexible: allows new processes to be added</a:t>
            </a:r>
          </a:p>
          <a:p>
            <a:r>
              <a:rPr lang="en-US" dirty="0"/>
              <a:t>Easy to metricize for business and technology operability</a:t>
            </a:r>
          </a:p>
        </p:txBody>
      </p:sp>
      <p:sp>
        <p:nvSpPr>
          <p:cNvPr id="3" name="Title 2"/>
          <p:cNvSpPr>
            <a:spLocks noGrp="1"/>
          </p:cNvSpPr>
          <p:nvPr>
            <p:ph type="title"/>
          </p:nvPr>
        </p:nvSpPr>
        <p:spPr/>
        <p:txBody>
          <a:bodyPr/>
          <a:lstStyle/>
          <a:p>
            <a:r>
              <a:rPr lang="en-US" dirty="0"/>
              <a:t>SAGA</a:t>
            </a:r>
          </a:p>
        </p:txBody>
      </p:sp>
    </p:spTree>
    <p:extLst>
      <p:ext uri="{BB962C8B-B14F-4D97-AF65-F5344CB8AC3E}">
        <p14:creationId xmlns:p14="http://schemas.microsoft.com/office/powerpoint/2010/main" val="100415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514350" indent="-514350">
              <a:buFont typeface="+mj-lt"/>
              <a:buAutoNum type="arabicPeriod"/>
            </a:pPr>
            <a:r>
              <a:rPr lang="en-US" sz="4400" dirty="0"/>
              <a:t>Operability </a:t>
            </a:r>
          </a:p>
          <a:p>
            <a:pPr marL="514350" indent="-514350">
              <a:buFont typeface="+mj-lt"/>
              <a:buAutoNum type="arabicPeriod"/>
            </a:pPr>
            <a:r>
              <a:rPr lang="en-US" sz="4400" dirty="0"/>
              <a:t>Queue Mediation</a:t>
            </a:r>
          </a:p>
          <a:p>
            <a:pPr marL="514350" indent="-514350">
              <a:buFont typeface="+mj-lt"/>
              <a:buAutoNum type="arabicPeriod"/>
            </a:pPr>
            <a:r>
              <a:rPr lang="en-US" sz="4400" dirty="0"/>
              <a:t>Command Query Responsibility Segregation (CQRS) and Caching</a:t>
            </a:r>
          </a:p>
          <a:p>
            <a:pPr marL="514350" indent="-514350">
              <a:buFont typeface="+mj-lt"/>
              <a:buAutoNum type="arabicPeriod"/>
            </a:pPr>
            <a:r>
              <a:rPr lang="en-US" sz="4400" dirty="0"/>
              <a:t>SAGA (long running processes)</a:t>
            </a:r>
          </a:p>
          <a:p>
            <a:endParaRPr lang="en-US" dirty="0"/>
          </a:p>
          <a:p>
            <a:endParaRPr lang="en-US" dirty="0"/>
          </a:p>
        </p:txBody>
      </p:sp>
      <p:sp>
        <p:nvSpPr>
          <p:cNvPr id="4" name="Title 3"/>
          <p:cNvSpPr>
            <a:spLocks noGrp="1"/>
          </p:cNvSpPr>
          <p:nvPr>
            <p:ph type="title"/>
          </p:nvPr>
        </p:nvSpPr>
        <p:spPr/>
        <p:txBody>
          <a:bodyPr/>
          <a:lstStyle/>
          <a:p>
            <a:r>
              <a:rPr lang="en-US" dirty="0"/>
              <a:t>The list</a:t>
            </a:r>
          </a:p>
        </p:txBody>
      </p:sp>
    </p:spTree>
    <p:extLst>
      <p:ext uri="{BB962C8B-B14F-4D97-AF65-F5344CB8AC3E}">
        <p14:creationId xmlns:p14="http://schemas.microsoft.com/office/powerpoint/2010/main" val="3628286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Compensation is whatever series of steps are required to “undo”</a:t>
            </a:r>
          </a:p>
          <a:p>
            <a:pPr lvl="1"/>
            <a:r>
              <a:rPr lang="en-US" sz="3200" dirty="0"/>
              <a:t>This can be a series of reversing entries</a:t>
            </a:r>
          </a:p>
          <a:p>
            <a:pPr lvl="1"/>
            <a:r>
              <a:rPr lang="en-US" sz="3200" dirty="0"/>
              <a:t>Initiation of a new FSM to attempt to correct</a:t>
            </a:r>
          </a:p>
          <a:p>
            <a:pPr lvl="1"/>
            <a:r>
              <a:rPr lang="en-US" sz="3200" dirty="0"/>
              <a:t>Integration of human workflow such as customer service</a:t>
            </a:r>
          </a:p>
          <a:p>
            <a:pPr lvl="1"/>
            <a:r>
              <a:rPr lang="en-US" sz="3200" dirty="0"/>
              <a:t>Writing off the message, e.g. tombstoning (such as just taking the loss)</a:t>
            </a:r>
          </a:p>
          <a:p>
            <a:pPr lvl="1"/>
            <a:r>
              <a:rPr lang="en-US" sz="3200" dirty="0"/>
              <a:t>Amending or enriching the message, to create a new message and putting it through the workflow again</a:t>
            </a:r>
          </a:p>
          <a:p>
            <a:pPr lvl="1"/>
            <a:r>
              <a:rPr lang="en-US" sz="3200" dirty="0"/>
              <a:t>Some combination of all the above</a:t>
            </a:r>
          </a:p>
        </p:txBody>
      </p:sp>
      <p:sp>
        <p:nvSpPr>
          <p:cNvPr id="2" name="Title 1"/>
          <p:cNvSpPr>
            <a:spLocks noGrp="1"/>
          </p:cNvSpPr>
          <p:nvPr>
            <p:ph type="title"/>
          </p:nvPr>
        </p:nvSpPr>
        <p:spPr/>
        <p:txBody>
          <a:bodyPr/>
          <a:lstStyle/>
          <a:p>
            <a:r>
              <a:rPr lang="en-US" dirty="0"/>
              <a:t>What does compensation mean?</a:t>
            </a:r>
          </a:p>
        </p:txBody>
      </p:sp>
    </p:spTree>
    <p:extLst>
      <p:ext uri="{BB962C8B-B14F-4D97-AF65-F5344CB8AC3E}">
        <p14:creationId xmlns:p14="http://schemas.microsoft.com/office/powerpoint/2010/main" val="215779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5224104"/>
          </a:xfrm>
        </p:spPr>
        <p:txBody>
          <a:bodyPr>
            <a:noAutofit/>
          </a:bodyPr>
          <a:lstStyle/>
          <a:p>
            <a:r>
              <a:rPr lang="en-US" sz="2200" dirty="0"/>
              <a:t>Yes a pipeline, or fishbone is a graph</a:t>
            </a:r>
          </a:p>
          <a:p>
            <a:r>
              <a:rPr lang="en-US" sz="2200" dirty="0"/>
              <a:t>Graphs should not contain loops</a:t>
            </a:r>
          </a:p>
          <a:p>
            <a:pPr lvl="1"/>
            <a:r>
              <a:rPr lang="en-US" sz="2200" dirty="0"/>
              <a:t>If they do, they must also have a mechanism to STOP looping after X (Age, iterations, etc.)</a:t>
            </a:r>
          </a:p>
          <a:p>
            <a:r>
              <a:rPr lang="en-US" sz="2200" dirty="0"/>
              <a:t>Graphs can contain parallel processing as long as EITHER</a:t>
            </a:r>
          </a:p>
          <a:p>
            <a:pPr lvl="1"/>
            <a:r>
              <a:rPr lang="en-US" sz="2200" dirty="0"/>
              <a:t>The forks never join e.g. one fork does a copy to audit</a:t>
            </a:r>
          </a:p>
          <a:p>
            <a:pPr lvl="1"/>
            <a:r>
              <a:rPr lang="en-US" sz="2200" dirty="0"/>
              <a:t>There is an explicit mechanism for rendezvous in which case messages should have sub-identifiers and types or be made into new message types </a:t>
            </a:r>
          </a:p>
          <a:p>
            <a:r>
              <a:rPr lang="en-US" sz="2200" dirty="0"/>
              <a:t>The entry criteria for transitioning to a new node must be unique</a:t>
            </a:r>
          </a:p>
          <a:p>
            <a:r>
              <a:rPr lang="en-US" sz="2200" dirty="0"/>
              <a:t>A node can have many exits (but see parallel notes)</a:t>
            </a:r>
          </a:p>
          <a:p>
            <a:pPr lvl="1"/>
            <a:r>
              <a:rPr lang="en-US" sz="2200" dirty="0"/>
              <a:t>Criteria must be MUTUALLY Exclusive so that only one exit branch is possible per message</a:t>
            </a:r>
          </a:p>
          <a:p>
            <a:r>
              <a:rPr lang="en-US" sz="2200" dirty="0"/>
              <a:t>A node should be condensed to have (ideally) only one entry (easier if queue intermediated)</a:t>
            </a:r>
          </a:p>
          <a:p>
            <a:r>
              <a:rPr lang="en-US" sz="2200" dirty="0"/>
              <a:t>Graphs start with an activation (and possibly rehydration), and end with dehydration or action</a:t>
            </a:r>
          </a:p>
          <a:p>
            <a:r>
              <a:rPr lang="en-US" sz="2200" dirty="0"/>
              <a:t>Each graph can be a pipeline or workflow</a:t>
            </a:r>
          </a:p>
        </p:txBody>
      </p:sp>
      <p:sp>
        <p:nvSpPr>
          <p:cNvPr id="2" name="Title 1"/>
          <p:cNvSpPr>
            <a:spLocks noGrp="1"/>
          </p:cNvSpPr>
          <p:nvPr>
            <p:ph type="title"/>
          </p:nvPr>
        </p:nvSpPr>
        <p:spPr/>
        <p:txBody>
          <a:bodyPr/>
          <a:lstStyle/>
          <a:p>
            <a:r>
              <a:rPr lang="en-US" dirty="0"/>
              <a:t>Saga Systems Are Graphs of Graphs</a:t>
            </a:r>
          </a:p>
        </p:txBody>
      </p:sp>
    </p:spTree>
    <p:extLst>
      <p:ext uri="{BB962C8B-B14F-4D97-AF65-F5344CB8AC3E}">
        <p14:creationId xmlns:p14="http://schemas.microsoft.com/office/powerpoint/2010/main" val="290068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Graph</a:t>
            </a:r>
          </a:p>
        </p:txBody>
      </p:sp>
      <p:sp>
        <p:nvSpPr>
          <p:cNvPr id="5" name="Oval 4"/>
          <p:cNvSpPr/>
          <p:nvPr/>
        </p:nvSpPr>
        <p:spPr>
          <a:xfrm>
            <a:off x="2227539" y="3412503"/>
            <a:ext cx="289418" cy="235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26005" y="3337090"/>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Arrow Connector 7"/>
          <p:cNvCxnSpPr>
            <a:stCxn id="5" idx="6"/>
            <a:endCxn id="6" idx="2"/>
          </p:cNvCxnSpPr>
          <p:nvPr/>
        </p:nvCxnSpPr>
        <p:spPr>
          <a:xfrm flipV="1">
            <a:off x="2516957" y="3525627"/>
            <a:ext cx="509048" cy="47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036244" y="3337090"/>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Arrow Connector 11"/>
          <p:cNvCxnSpPr>
            <a:stCxn id="6" idx="6"/>
            <a:endCxn id="11" idx="2"/>
          </p:cNvCxnSpPr>
          <p:nvPr/>
        </p:nvCxnSpPr>
        <p:spPr>
          <a:xfrm>
            <a:off x="3403077" y="3525627"/>
            <a:ext cx="63316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506772" y="3412503"/>
            <a:ext cx="9426" cy="30166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54692" y="3412503"/>
            <a:ext cx="9426" cy="30166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036244" y="2714919"/>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Arrow Connector 19"/>
          <p:cNvCxnSpPr>
            <a:stCxn id="6" idx="6"/>
            <a:endCxn id="19" idx="2"/>
          </p:cNvCxnSpPr>
          <p:nvPr/>
        </p:nvCxnSpPr>
        <p:spPr>
          <a:xfrm flipV="1">
            <a:off x="3403077" y="2903456"/>
            <a:ext cx="633167" cy="622171"/>
          </a:xfrm>
          <a:prstGeom prst="curvedConnector3">
            <a:avLst>
              <a:gd name="adj1" fmla="val 7531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933362" y="3337089"/>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p:cNvSpPr/>
          <p:nvPr/>
        </p:nvSpPr>
        <p:spPr>
          <a:xfrm>
            <a:off x="5830480" y="3339442"/>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4036244" y="4062950"/>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4023509" y="4786942"/>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4067336" y="5510934"/>
            <a:ext cx="289418" cy="235671"/>
          </a:xfrm>
          <a:prstGeom prst="ellipse">
            <a:avLst/>
          </a:prstGeom>
          <a:solidFill>
            <a:srgbClr val="FF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9" name="Straight Arrow Connector 28"/>
          <p:cNvCxnSpPr>
            <a:stCxn id="11" idx="4"/>
            <a:endCxn id="26" idx="0"/>
          </p:cNvCxnSpPr>
          <p:nvPr/>
        </p:nvCxnSpPr>
        <p:spPr>
          <a:xfrm>
            <a:off x="4224780" y="3714163"/>
            <a:ext cx="0" cy="3487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6" idx="4"/>
            <a:endCxn id="27" idx="0"/>
          </p:cNvCxnSpPr>
          <p:nvPr/>
        </p:nvCxnSpPr>
        <p:spPr>
          <a:xfrm flipH="1">
            <a:off x="4212045" y="4440023"/>
            <a:ext cx="12735" cy="3469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4"/>
            <a:endCxn id="28" idx="0"/>
          </p:cNvCxnSpPr>
          <p:nvPr/>
        </p:nvCxnSpPr>
        <p:spPr>
          <a:xfrm>
            <a:off x="4212045" y="5164015"/>
            <a:ext cx="0" cy="3469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1" idx="6"/>
            <a:endCxn id="24" idx="2"/>
          </p:cNvCxnSpPr>
          <p:nvPr/>
        </p:nvCxnSpPr>
        <p:spPr>
          <a:xfrm flipV="1">
            <a:off x="4413316" y="3525626"/>
            <a:ext cx="520046" cy="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6"/>
            <a:endCxn id="25" idx="2"/>
          </p:cNvCxnSpPr>
          <p:nvPr/>
        </p:nvCxnSpPr>
        <p:spPr>
          <a:xfrm>
            <a:off x="5310434" y="3525626"/>
            <a:ext cx="520046" cy="235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933362" y="4062949"/>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8" name="Straight Arrow Connector 47"/>
          <p:cNvCxnSpPr>
            <a:stCxn id="26" idx="6"/>
            <a:endCxn id="47" idx="2"/>
          </p:cNvCxnSpPr>
          <p:nvPr/>
        </p:nvCxnSpPr>
        <p:spPr>
          <a:xfrm flipV="1">
            <a:off x="4413316" y="4251486"/>
            <a:ext cx="520046" cy="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6"/>
            <a:endCxn id="25" idx="2"/>
          </p:cNvCxnSpPr>
          <p:nvPr/>
        </p:nvCxnSpPr>
        <p:spPr>
          <a:xfrm flipV="1">
            <a:off x="5310434" y="3527979"/>
            <a:ext cx="520046" cy="7235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590910" y="3337087"/>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p:cNvSpPr/>
          <p:nvPr/>
        </p:nvSpPr>
        <p:spPr>
          <a:xfrm>
            <a:off x="7464462" y="2846893"/>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p:cNvSpPr/>
          <p:nvPr/>
        </p:nvSpPr>
        <p:spPr>
          <a:xfrm>
            <a:off x="7488028" y="3700019"/>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p:cNvSpPr/>
          <p:nvPr/>
        </p:nvSpPr>
        <p:spPr>
          <a:xfrm>
            <a:off x="8248458" y="3693433"/>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p:cNvSpPr/>
          <p:nvPr/>
        </p:nvSpPr>
        <p:spPr>
          <a:xfrm>
            <a:off x="9008888" y="3686847"/>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8166101" y="2837468"/>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0" name="Straight Arrow Connector 59"/>
          <p:cNvCxnSpPr>
            <a:stCxn id="25" idx="6"/>
            <a:endCxn id="54" idx="2"/>
          </p:cNvCxnSpPr>
          <p:nvPr/>
        </p:nvCxnSpPr>
        <p:spPr>
          <a:xfrm flipV="1">
            <a:off x="6207552" y="3525624"/>
            <a:ext cx="383358" cy="235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6"/>
            <a:endCxn id="55" idx="2"/>
          </p:cNvCxnSpPr>
          <p:nvPr/>
        </p:nvCxnSpPr>
        <p:spPr>
          <a:xfrm flipV="1">
            <a:off x="6967982" y="3035430"/>
            <a:ext cx="496480" cy="49019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4" idx="6"/>
            <a:endCxn id="56" idx="2"/>
          </p:cNvCxnSpPr>
          <p:nvPr/>
        </p:nvCxnSpPr>
        <p:spPr>
          <a:xfrm>
            <a:off x="6967982" y="3525624"/>
            <a:ext cx="520046" cy="3629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rot="16200000">
            <a:off x="6885497" y="3417216"/>
            <a:ext cx="188536" cy="1791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a:stCxn id="55" idx="6"/>
            <a:endCxn id="59" idx="2"/>
          </p:cNvCxnSpPr>
          <p:nvPr/>
        </p:nvCxnSpPr>
        <p:spPr>
          <a:xfrm flipV="1">
            <a:off x="7841534" y="3026005"/>
            <a:ext cx="324567" cy="942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6" idx="6"/>
            <a:endCxn id="57" idx="2"/>
          </p:cNvCxnSpPr>
          <p:nvPr/>
        </p:nvCxnSpPr>
        <p:spPr>
          <a:xfrm flipV="1">
            <a:off x="7865100" y="3881970"/>
            <a:ext cx="383358" cy="658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7" idx="6"/>
            <a:endCxn id="58" idx="2"/>
          </p:cNvCxnSpPr>
          <p:nvPr/>
        </p:nvCxnSpPr>
        <p:spPr>
          <a:xfrm flipV="1">
            <a:off x="8625530" y="3875384"/>
            <a:ext cx="383358" cy="658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0049892" y="3091992"/>
            <a:ext cx="377072" cy="37707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Isosceles Triangle 79"/>
          <p:cNvSpPr/>
          <p:nvPr/>
        </p:nvSpPr>
        <p:spPr>
          <a:xfrm rot="5400000">
            <a:off x="9955623" y="3190974"/>
            <a:ext cx="188536" cy="1791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19"/>
          <p:cNvCxnSpPr>
            <a:stCxn id="59" idx="6"/>
            <a:endCxn id="80" idx="3"/>
          </p:cNvCxnSpPr>
          <p:nvPr/>
        </p:nvCxnSpPr>
        <p:spPr>
          <a:xfrm>
            <a:off x="8543173" y="3026005"/>
            <a:ext cx="1417164" cy="254524"/>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19"/>
          <p:cNvCxnSpPr>
            <a:stCxn id="58" idx="6"/>
            <a:endCxn id="80" idx="3"/>
          </p:cNvCxnSpPr>
          <p:nvPr/>
        </p:nvCxnSpPr>
        <p:spPr>
          <a:xfrm flipV="1">
            <a:off x="9385960" y="3280529"/>
            <a:ext cx="574377" cy="594855"/>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0750617" y="3154231"/>
            <a:ext cx="289418" cy="235671"/>
          </a:xfrm>
          <a:prstGeom prst="ellipse">
            <a:avLst/>
          </a:prstGeom>
          <a:solidFill>
            <a:srgbClr val="FF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3" name="Rectangle 92"/>
          <p:cNvSpPr/>
          <p:nvPr/>
        </p:nvSpPr>
        <p:spPr>
          <a:xfrm>
            <a:off x="7216222" y="2714919"/>
            <a:ext cx="1600987" cy="565608"/>
          </a:xfrm>
          <a:prstGeom prst="rect">
            <a:avLst/>
          </a:prstGeom>
          <a:solidFill>
            <a:srgbClr val="94C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stCxn id="79" idx="6"/>
            <a:endCxn id="89" idx="2"/>
          </p:cNvCxnSpPr>
          <p:nvPr/>
        </p:nvCxnSpPr>
        <p:spPr>
          <a:xfrm flipV="1">
            <a:off x="10426964" y="3272067"/>
            <a:ext cx="323653" cy="846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7228005" y="3585508"/>
            <a:ext cx="2387336" cy="565608"/>
          </a:xfrm>
          <a:prstGeom prst="rect">
            <a:avLst/>
          </a:prstGeom>
          <a:solidFill>
            <a:srgbClr val="94C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874307" y="2692319"/>
            <a:ext cx="289418" cy="235671"/>
          </a:xfrm>
          <a:prstGeom prst="ellipse">
            <a:avLst/>
          </a:prstGeom>
          <a:solidFill>
            <a:srgbClr val="FF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96" name="Straight Arrow Connector 95"/>
          <p:cNvCxnSpPr>
            <a:stCxn id="25" idx="0"/>
            <a:endCxn id="95" idx="4"/>
          </p:cNvCxnSpPr>
          <p:nvPr/>
        </p:nvCxnSpPr>
        <p:spPr>
          <a:xfrm flipV="1">
            <a:off x="6019016" y="2927990"/>
            <a:ext cx="0" cy="41145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4691338" y="2773386"/>
            <a:ext cx="289418" cy="235671"/>
          </a:xfrm>
          <a:prstGeom prst="ellipse">
            <a:avLst/>
          </a:prstGeom>
          <a:solidFill>
            <a:srgbClr val="FF000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00" name="Straight Arrow Connector 99"/>
          <p:cNvCxnSpPr>
            <a:stCxn id="19" idx="6"/>
            <a:endCxn id="99" idx="2"/>
          </p:cNvCxnSpPr>
          <p:nvPr/>
        </p:nvCxnSpPr>
        <p:spPr>
          <a:xfrm flipV="1">
            <a:off x="4413316" y="2891222"/>
            <a:ext cx="278022" cy="1223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Callout: Line 1"/>
          <p:cNvSpPr/>
          <p:nvPr/>
        </p:nvSpPr>
        <p:spPr>
          <a:xfrm>
            <a:off x="6612252" y="990272"/>
            <a:ext cx="3753435" cy="1134052"/>
          </a:xfrm>
          <a:prstGeom prst="borderCallout1">
            <a:avLst>
              <a:gd name="adj1" fmla="val 101043"/>
              <a:gd name="adj2" fmla="val 10243"/>
              <a:gd name="adj3" fmla="val 215575"/>
              <a:gd name="adj4" fmla="val 10893"/>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Message Split with mutually exclusive paths and an explicit rendezvous based on sub-identifiers</a:t>
            </a:r>
          </a:p>
        </p:txBody>
      </p:sp>
      <p:sp>
        <p:nvSpPr>
          <p:cNvPr id="61" name="Callout: Line 60"/>
          <p:cNvSpPr/>
          <p:nvPr/>
        </p:nvSpPr>
        <p:spPr>
          <a:xfrm>
            <a:off x="5919713" y="4743742"/>
            <a:ext cx="3753435" cy="363229"/>
          </a:xfrm>
          <a:prstGeom prst="borderCallout1">
            <a:avLst>
              <a:gd name="adj1" fmla="val -3878"/>
              <a:gd name="adj2" fmla="val 11247"/>
              <a:gd name="adj3" fmla="val -338742"/>
              <a:gd name="adj4" fmla="val -3172"/>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 coalesced entrance</a:t>
            </a:r>
          </a:p>
        </p:txBody>
      </p:sp>
      <p:sp>
        <p:nvSpPr>
          <p:cNvPr id="62" name="Callout: Line 61"/>
          <p:cNvSpPr/>
          <p:nvPr/>
        </p:nvSpPr>
        <p:spPr>
          <a:xfrm>
            <a:off x="773757" y="1114392"/>
            <a:ext cx="3753435" cy="1134052"/>
          </a:xfrm>
          <a:prstGeom prst="borderCallout1">
            <a:avLst>
              <a:gd name="adj1" fmla="val 101044"/>
              <a:gd name="adj2" fmla="val 61980"/>
              <a:gd name="adj3" fmla="val 188975"/>
              <a:gd name="adj4" fmla="val 72425"/>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Message Copy w. Terminal State, this pattern is especially useful in setting up the audit</a:t>
            </a:r>
          </a:p>
        </p:txBody>
      </p:sp>
      <p:sp>
        <p:nvSpPr>
          <p:cNvPr id="64" name="Callout: Line 63"/>
          <p:cNvSpPr/>
          <p:nvPr/>
        </p:nvSpPr>
        <p:spPr>
          <a:xfrm>
            <a:off x="1489435" y="4562128"/>
            <a:ext cx="2321580" cy="848858"/>
          </a:xfrm>
          <a:prstGeom prst="borderCallout1">
            <a:avLst>
              <a:gd name="adj1" fmla="val -1282"/>
              <a:gd name="adj2" fmla="val 76044"/>
              <a:gd name="adj3" fmla="val -111711"/>
              <a:gd name="adj4" fmla="val 117717"/>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Mutually exclusive alternatives for exiting</a:t>
            </a:r>
          </a:p>
        </p:txBody>
      </p:sp>
      <p:cxnSp>
        <p:nvCxnSpPr>
          <p:cNvPr id="7" name="Straight Connector 6"/>
          <p:cNvCxnSpPr/>
          <p:nvPr/>
        </p:nvCxnSpPr>
        <p:spPr>
          <a:xfrm>
            <a:off x="9493052" y="2111960"/>
            <a:ext cx="495697" cy="114728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406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922" y="1189655"/>
            <a:ext cx="11823695" cy="4843500"/>
          </a:xfrm>
        </p:spPr>
        <p:txBody>
          <a:bodyPr>
            <a:normAutofit/>
          </a:bodyPr>
          <a:lstStyle/>
          <a:p>
            <a:r>
              <a:rPr lang="en-US" dirty="0"/>
              <a:t>Earliest origins are how pipes work on O/S with standard error and standard output streams, with one standard input</a:t>
            </a:r>
          </a:p>
          <a:p>
            <a:r>
              <a:rPr lang="en-US" dirty="0"/>
              <a:t>These can be forked based on decisions (yielding workflow patterns), ideally using a FSM to do the state deciding mechanism</a:t>
            </a:r>
          </a:p>
          <a:p>
            <a:r>
              <a:rPr lang="en-US" dirty="0"/>
              <a:t>The idea is that there should be one input and at then end of each step either continuing the next step, forking based on outcome, or transitioning to an error step</a:t>
            </a:r>
          </a:p>
          <a:p>
            <a:r>
              <a:rPr lang="en-US" dirty="0"/>
              <a:t>A “perfect” pipeline has just next steps and errors, otherwise technically it’s workflow (which is more hub and spoke, more of a flower pattern) or a graph (as discussed previously)</a:t>
            </a:r>
          </a:p>
        </p:txBody>
      </p:sp>
      <p:sp>
        <p:nvSpPr>
          <p:cNvPr id="2" name="Title 1"/>
          <p:cNvSpPr>
            <a:spLocks noGrp="1"/>
          </p:cNvSpPr>
          <p:nvPr>
            <p:ph type="title"/>
          </p:nvPr>
        </p:nvSpPr>
        <p:spPr/>
        <p:txBody>
          <a:bodyPr/>
          <a:lstStyle/>
          <a:p>
            <a:r>
              <a:rPr lang="en-US" dirty="0"/>
              <a:t>The pipeline pattern</a:t>
            </a:r>
          </a:p>
        </p:txBody>
      </p:sp>
    </p:spTree>
    <p:extLst>
      <p:ext uri="{BB962C8B-B14F-4D97-AF65-F5344CB8AC3E}">
        <p14:creationId xmlns:p14="http://schemas.microsoft.com/office/powerpoint/2010/main" val="3087750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Pipelines</a:t>
            </a:r>
          </a:p>
        </p:txBody>
      </p:sp>
      <p:sp>
        <p:nvSpPr>
          <p:cNvPr id="4" name="Rectangle 3"/>
          <p:cNvSpPr/>
          <p:nvPr/>
        </p:nvSpPr>
        <p:spPr>
          <a:xfrm>
            <a:off x="1114425" y="1856402"/>
            <a:ext cx="117157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Rectangle 5"/>
          <p:cNvSpPr/>
          <p:nvPr/>
        </p:nvSpPr>
        <p:spPr>
          <a:xfrm>
            <a:off x="3819525" y="1856402"/>
            <a:ext cx="117157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p:cNvSpPr/>
          <p:nvPr/>
        </p:nvSpPr>
        <p:spPr>
          <a:xfrm>
            <a:off x="6524625" y="1856402"/>
            <a:ext cx="1171575" cy="447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p:cNvSpPr/>
          <p:nvPr/>
        </p:nvSpPr>
        <p:spPr>
          <a:xfrm>
            <a:off x="9229725" y="1856402"/>
            <a:ext cx="1171575" cy="4476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11" name="Rectangle 10"/>
          <p:cNvSpPr/>
          <p:nvPr/>
        </p:nvSpPr>
        <p:spPr>
          <a:xfrm>
            <a:off x="1114425" y="2994154"/>
            <a:ext cx="9286875" cy="381970"/>
          </a:xfrm>
          <a:prstGeom prst="rect">
            <a:avLst/>
          </a:prstGeom>
          <a:solidFill>
            <a:srgbClr val="FF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Error</a:t>
            </a:r>
          </a:p>
        </p:txBody>
      </p:sp>
      <p:sp>
        <p:nvSpPr>
          <p:cNvPr id="12" name="Arrow: Right 11"/>
          <p:cNvSpPr/>
          <p:nvPr/>
        </p:nvSpPr>
        <p:spPr>
          <a:xfrm>
            <a:off x="2286000" y="1856403"/>
            <a:ext cx="1533525" cy="44767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4991100" y="1856403"/>
            <a:ext cx="1533525" cy="44767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7696200" y="1856403"/>
            <a:ext cx="1533525" cy="44767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p:cNvSpPr/>
          <p:nvPr/>
        </p:nvSpPr>
        <p:spPr>
          <a:xfrm>
            <a:off x="4133849" y="2308353"/>
            <a:ext cx="542925" cy="6858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p:cNvSpPr/>
          <p:nvPr/>
        </p:nvSpPr>
        <p:spPr>
          <a:xfrm>
            <a:off x="6838949" y="2308352"/>
            <a:ext cx="542925" cy="6858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p:cNvSpPr/>
          <p:nvPr/>
        </p:nvSpPr>
        <p:spPr>
          <a:xfrm>
            <a:off x="1428749" y="2308352"/>
            <a:ext cx="542925" cy="6858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p:cNvSpPr/>
          <p:nvPr/>
        </p:nvSpPr>
        <p:spPr>
          <a:xfrm>
            <a:off x="9563098" y="2308352"/>
            <a:ext cx="542925" cy="68580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p:cNvSpPr/>
          <p:nvPr/>
        </p:nvSpPr>
        <p:spPr>
          <a:xfrm>
            <a:off x="647700" y="1856402"/>
            <a:ext cx="466725" cy="447675"/>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p:cNvSpPr/>
          <p:nvPr/>
        </p:nvSpPr>
        <p:spPr>
          <a:xfrm>
            <a:off x="10401300" y="1856402"/>
            <a:ext cx="466725" cy="447675"/>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20"/>
          <p:cNvSpPr/>
          <p:nvPr/>
        </p:nvSpPr>
        <p:spPr>
          <a:xfrm>
            <a:off x="1286357" y="3876675"/>
            <a:ext cx="7329742" cy="1561129"/>
          </a:xfrm>
          <a:prstGeom prst="wedgeRectCallout">
            <a:avLst>
              <a:gd name="adj1" fmla="val 44830"/>
              <a:gd name="adj2" fmla="val -81337"/>
            </a:avLst>
          </a:prstGeom>
          <a:solidFill>
            <a:srgbClr val="FFFFC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Like shell scripts, NodeJS, IIS, ASP.NET, and other flow through systems, the can optionally have buffers/queues in between steps, but traditionally in memory</a:t>
            </a:r>
          </a:p>
        </p:txBody>
      </p:sp>
    </p:spTree>
    <p:extLst>
      <p:ext uri="{BB962C8B-B14F-4D97-AF65-F5344CB8AC3E}">
        <p14:creationId xmlns:p14="http://schemas.microsoft.com/office/powerpoint/2010/main" val="4054764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Pipelines are typically decomposed into steps or activities, each leading into each other</a:t>
            </a:r>
          </a:p>
          <a:p>
            <a:r>
              <a:rPr lang="en-US" dirty="0"/>
              <a:t>The SOLID principals should be considered when designing pipeline components</a:t>
            </a:r>
          </a:p>
          <a:p>
            <a:r>
              <a:rPr lang="en-US" dirty="0"/>
              <a:t>Components should be designed to be compostable e.g. chained together</a:t>
            </a:r>
          </a:p>
          <a:p>
            <a:r>
              <a:rPr lang="en-US" dirty="0"/>
              <a:t>Should follow the one main in, two out pattern</a:t>
            </a:r>
          </a:p>
          <a:p>
            <a:pPr lvl="1"/>
            <a:r>
              <a:rPr lang="en-US" dirty="0"/>
              <a:t>A activity that does enrichment can have “side inputs” used to enhance the data</a:t>
            </a:r>
          </a:p>
          <a:p>
            <a:pPr lvl="1"/>
            <a:r>
              <a:rPr lang="en-US" dirty="0"/>
              <a:t>Ditto for validation </a:t>
            </a:r>
          </a:p>
        </p:txBody>
      </p:sp>
      <p:sp>
        <p:nvSpPr>
          <p:cNvPr id="3" name="Title 2"/>
          <p:cNvSpPr>
            <a:spLocks noGrp="1"/>
          </p:cNvSpPr>
          <p:nvPr>
            <p:ph type="title"/>
          </p:nvPr>
        </p:nvSpPr>
        <p:spPr/>
        <p:txBody>
          <a:bodyPr/>
          <a:lstStyle/>
          <a:p>
            <a:r>
              <a:rPr lang="en-US" dirty="0"/>
              <a:t>Pipeline Semantics</a:t>
            </a:r>
          </a:p>
        </p:txBody>
      </p:sp>
    </p:spTree>
    <p:extLst>
      <p:ext uri="{BB962C8B-B14F-4D97-AF65-F5344CB8AC3E}">
        <p14:creationId xmlns:p14="http://schemas.microsoft.com/office/powerpoint/2010/main" val="3280325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Come in lots of topologies such as hub-and-spoke like BizTalk (BT) or a graph like Windows Workflow Foundation (WF)</a:t>
            </a:r>
          </a:p>
          <a:p>
            <a:r>
              <a:rPr lang="en-US" dirty="0"/>
              <a:t>Hub and Spoke designs are always storage intermediated</a:t>
            </a:r>
          </a:p>
          <a:p>
            <a:r>
              <a:rPr lang="en-US" dirty="0"/>
              <a:t>Graphs can be connected by execution or by buffers or queues or other storage</a:t>
            </a:r>
          </a:p>
          <a:p>
            <a:r>
              <a:rPr lang="en-US" dirty="0"/>
              <a:t>Workflows can be dehydrated and re-hydrated (pipelines can be too but it is very unusual), most workflow engines are designed around hydration</a:t>
            </a:r>
          </a:p>
          <a:p>
            <a:r>
              <a:rPr lang="en-US" dirty="0"/>
              <a:t>Workflows can have manual/human interactions, pipelines almost never do</a:t>
            </a:r>
          </a:p>
          <a:p>
            <a:endParaRPr lang="en-US" dirty="0"/>
          </a:p>
          <a:p>
            <a:endParaRPr lang="en-US" dirty="0"/>
          </a:p>
        </p:txBody>
      </p:sp>
      <p:sp>
        <p:nvSpPr>
          <p:cNvPr id="3" name="Title 2"/>
          <p:cNvSpPr>
            <a:spLocks noGrp="1"/>
          </p:cNvSpPr>
          <p:nvPr>
            <p:ph type="title"/>
          </p:nvPr>
        </p:nvSpPr>
        <p:spPr/>
        <p:txBody>
          <a:bodyPr/>
          <a:lstStyle/>
          <a:p>
            <a:r>
              <a:rPr lang="en-US" dirty="0"/>
              <a:t>The workflow pattern</a:t>
            </a:r>
          </a:p>
        </p:txBody>
      </p:sp>
    </p:spTree>
    <p:extLst>
      <p:ext uri="{BB962C8B-B14F-4D97-AF65-F5344CB8AC3E}">
        <p14:creationId xmlns:p14="http://schemas.microsoft.com/office/powerpoint/2010/main" val="291607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Workflow Variations</a:t>
            </a:r>
          </a:p>
        </p:txBody>
      </p:sp>
      <p:sp>
        <p:nvSpPr>
          <p:cNvPr id="5" name="Flowchart: Direct Access Storage 4"/>
          <p:cNvSpPr/>
          <p:nvPr/>
        </p:nvSpPr>
        <p:spPr>
          <a:xfrm>
            <a:off x="8455969" y="2676525"/>
            <a:ext cx="866775" cy="1162050"/>
          </a:xfrm>
          <a:prstGeom prst="flowChartMagneticDrum">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dirty="0"/>
              <a:t>Store</a:t>
            </a:r>
          </a:p>
        </p:txBody>
      </p:sp>
      <p:sp>
        <p:nvSpPr>
          <p:cNvPr id="6" name="Rectangle 5"/>
          <p:cNvSpPr/>
          <p:nvPr/>
        </p:nvSpPr>
        <p:spPr>
          <a:xfrm>
            <a:off x="7200900" y="138968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p:cNvSpPr/>
          <p:nvPr/>
        </p:nvSpPr>
        <p:spPr>
          <a:xfrm>
            <a:off x="8613131" y="138968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p:cNvSpPr/>
          <p:nvPr/>
        </p:nvSpPr>
        <p:spPr>
          <a:xfrm>
            <a:off x="10025362" y="138968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p:cNvSpPr/>
          <p:nvPr/>
        </p:nvSpPr>
        <p:spPr>
          <a:xfrm>
            <a:off x="9165581" y="4581526"/>
            <a:ext cx="552450" cy="515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10" name="Rectangle 9"/>
          <p:cNvSpPr/>
          <p:nvPr/>
        </p:nvSpPr>
        <p:spPr>
          <a:xfrm>
            <a:off x="7134225" y="4309092"/>
            <a:ext cx="685800" cy="715346"/>
          </a:xfrm>
          <a:prstGeom prst="rect">
            <a:avLst/>
          </a:prstGeom>
          <a:solidFill>
            <a:srgbClr val="FF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Error</a:t>
            </a:r>
          </a:p>
        </p:txBody>
      </p:sp>
      <p:cxnSp>
        <p:nvCxnSpPr>
          <p:cNvPr id="12" name="Straight Arrow Connector 11"/>
          <p:cNvCxnSpPr>
            <a:stCxn id="5" idx="1"/>
            <a:endCxn id="6" idx="1"/>
          </p:cNvCxnSpPr>
          <p:nvPr/>
        </p:nvCxnSpPr>
        <p:spPr>
          <a:xfrm rot="10800000">
            <a:off x="7200901" y="1647340"/>
            <a:ext cx="1255069" cy="1610210"/>
          </a:xfrm>
          <a:prstGeom prst="curvedConnector3">
            <a:avLst>
              <a:gd name="adj1" fmla="val 12049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1"/>
          <p:cNvCxnSpPr>
            <a:stCxn id="6" idx="3"/>
            <a:endCxn id="5" idx="1"/>
          </p:cNvCxnSpPr>
          <p:nvPr/>
        </p:nvCxnSpPr>
        <p:spPr>
          <a:xfrm>
            <a:off x="7753350" y="1647340"/>
            <a:ext cx="702619" cy="1610210"/>
          </a:xfrm>
          <a:prstGeom prst="curvedConnector3">
            <a:avLst>
              <a:gd name="adj1" fmla="val 7711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1"/>
          <p:cNvCxnSpPr>
            <a:stCxn id="5" idx="0"/>
            <a:endCxn id="7" idx="1"/>
          </p:cNvCxnSpPr>
          <p:nvPr/>
        </p:nvCxnSpPr>
        <p:spPr>
          <a:xfrm rot="16200000" flipV="1">
            <a:off x="8236652" y="2023820"/>
            <a:ext cx="1029185" cy="276226"/>
          </a:xfrm>
          <a:prstGeom prst="curvedConnector4">
            <a:avLst>
              <a:gd name="adj1" fmla="val 17121"/>
              <a:gd name="adj2" fmla="val 177585"/>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1"/>
          <p:cNvCxnSpPr>
            <a:stCxn id="7" idx="3"/>
            <a:endCxn id="5" idx="0"/>
          </p:cNvCxnSpPr>
          <p:nvPr/>
        </p:nvCxnSpPr>
        <p:spPr>
          <a:xfrm flipH="1">
            <a:off x="8889357" y="1647340"/>
            <a:ext cx="276224" cy="1029185"/>
          </a:xfrm>
          <a:prstGeom prst="curvedConnector4">
            <a:avLst>
              <a:gd name="adj1" fmla="val -72414"/>
              <a:gd name="adj2" fmla="val 89357"/>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1"/>
          <p:cNvCxnSpPr>
            <a:stCxn id="8" idx="3"/>
            <a:endCxn id="5" idx="4"/>
          </p:cNvCxnSpPr>
          <p:nvPr/>
        </p:nvCxnSpPr>
        <p:spPr>
          <a:xfrm flipH="1">
            <a:off x="9322744" y="1647340"/>
            <a:ext cx="1255068" cy="1610210"/>
          </a:xfrm>
          <a:prstGeom prst="curvedConnector3">
            <a:avLst>
              <a:gd name="adj1" fmla="val -18214"/>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1"/>
          <p:cNvCxnSpPr>
            <a:stCxn id="5" idx="4"/>
            <a:endCxn id="8" idx="1"/>
          </p:cNvCxnSpPr>
          <p:nvPr/>
        </p:nvCxnSpPr>
        <p:spPr>
          <a:xfrm flipV="1">
            <a:off x="9322744" y="1647340"/>
            <a:ext cx="702618" cy="161021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1"/>
          <p:cNvCxnSpPr>
            <a:stCxn id="5" idx="2"/>
            <a:endCxn id="9" idx="3"/>
          </p:cNvCxnSpPr>
          <p:nvPr/>
        </p:nvCxnSpPr>
        <p:spPr>
          <a:xfrm rot="16200000" flipH="1">
            <a:off x="8803389" y="3924543"/>
            <a:ext cx="1000611" cy="828674"/>
          </a:xfrm>
          <a:prstGeom prst="curvedConnector4">
            <a:avLst>
              <a:gd name="adj1" fmla="val 37125"/>
              <a:gd name="adj2" fmla="val 12758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1"/>
          <p:cNvCxnSpPr>
            <a:stCxn id="9" idx="1"/>
            <a:endCxn id="5" idx="2"/>
          </p:cNvCxnSpPr>
          <p:nvPr/>
        </p:nvCxnSpPr>
        <p:spPr>
          <a:xfrm rot="10800000">
            <a:off x="8889357" y="3838576"/>
            <a:ext cx="276224" cy="1000611"/>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11"/>
          <p:cNvCxnSpPr>
            <a:stCxn id="5" idx="1"/>
            <a:endCxn id="10" idx="0"/>
          </p:cNvCxnSpPr>
          <p:nvPr/>
        </p:nvCxnSpPr>
        <p:spPr>
          <a:xfrm rot="10800000" flipV="1">
            <a:off x="7477125" y="3257550"/>
            <a:ext cx="978844" cy="1051542"/>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704850" y="299989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Diamond 66"/>
          <p:cNvSpPr/>
          <p:nvPr/>
        </p:nvSpPr>
        <p:spPr>
          <a:xfrm>
            <a:off x="1895475" y="3133725"/>
            <a:ext cx="228599" cy="24765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845743" y="2999890"/>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9" name="Rectangle 68"/>
          <p:cNvSpPr/>
          <p:nvPr/>
        </p:nvSpPr>
        <p:spPr>
          <a:xfrm>
            <a:off x="1733549" y="1926629"/>
            <a:ext cx="552450" cy="51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Rectangle 69"/>
          <p:cNvSpPr/>
          <p:nvPr/>
        </p:nvSpPr>
        <p:spPr>
          <a:xfrm>
            <a:off x="3848400" y="2999890"/>
            <a:ext cx="552450" cy="515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cxnSp>
        <p:nvCxnSpPr>
          <p:cNvPr id="71" name="Straight Arrow Connector 11"/>
          <p:cNvCxnSpPr>
            <a:stCxn id="66" idx="3"/>
            <a:endCxn id="67" idx="1"/>
          </p:cNvCxnSpPr>
          <p:nvPr/>
        </p:nvCxnSpPr>
        <p:spPr>
          <a:xfrm>
            <a:off x="1257300" y="3257550"/>
            <a:ext cx="638175"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1"/>
          <p:cNvCxnSpPr>
            <a:stCxn id="67" idx="3"/>
            <a:endCxn id="68" idx="1"/>
          </p:cNvCxnSpPr>
          <p:nvPr/>
        </p:nvCxnSpPr>
        <p:spPr>
          <a:xfrm>
            <a:off x="2124074" y="3257550"/>
            <a:ext cx="721669"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1"/>
          <p:cNvCxnSpPr>
            <a:stCxn id="67" idx="0"/>
            <a:endCxn id="69" idx="2"/>
          </p:cNvCxnSpPr>
          <p:nvPr/>
        </p:nvCxnSpPr>
        <p:spPr>
          <a:xfrm rot="16200000" flipV="1">
            <a:off x="1663887" y="2787836"/>
            <a:ext cx="691776" cy="1"/>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1"/>
          <p:cNvCxnSpPr>
            <a:stCxn id="69" idx="3"/>
            <a:endCxn id="68" idx="0"/>
          </p:cNvCxnSpPr>
          <p:nvPr/>
        </p:nvCxnSpPr>
        <p:spPr>
          <a:xfrm>
            <a:off x="2285999" y="2184289"/>
            <a:ext cx="835969" cy="815601"/>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1"/>
          <p:cNvCxnSpPr>
            <a:stCxn id="68" idx="3"/>
            <a:endCxn id="70" idx="1"/>
          </p:cNvCxnSpPr>
          <p:nvPr/>
        </p:nvCxnSpPr>
        <p:spPr>
          <a:xfrm>
            <a:off x="3398193" y="3257550"/>
            <a:ext cx="450207"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Speech Bubble: Rectangle 86"/>
          <p:cNvSpPr/>
          <p:nvPr/>
        </p:nvSpPr>
        <p:spPr>
          <a:xfrm>
            <a:off x="704850" y="4067176"/>
            <a:ext cx="5562600" cy="1028700"/>
          </a:xfrm>
          <a:prstGeom prst="wedgeRectCallout">
            <a:avLst>
              <a:gd name="adj1" fmla="val 1217"/>
              <a:gd name="adj2" fmla="val -103241"/>
            </a:avLst>
          </a:prstGeom>
          <a:solidFill>
            <a:srgbClr val="FFFFC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Like workflow foundation, can also have buffers/queues between steps</a:t>
            </a:r>
          </a:p>
        </p:txBody>
      </p:sp>
      <p:sp>
        <p:nvSpPr>
          <p:cNvPr id="88" name="Speech Bubble: Rectangle 87"/>
          <p:cNvSpPr/>
          <p:nvPr/>
        </p:nvSpPr>
        <p:spPr>
          <a:xfrm>
            <a:off x="4500412" y="1301375"/>
            <a:ext cx="2349179" cy="631714"/>
          </a:xfrm>
          <a:prstGeom prst="wedgeRectCallout">
            <a:avLst>
              <a:gd name="adj1" fmla="val 48338"/>
              <a:gd name="adj2" fmla="val 132470"/>
            </a:avLst>
          </a:prstGeom>
          <a:solidFill>
            <a:srgbClr val="FFFFC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Like BizTalk</a:t>
            </a:r>
          </a:p>
        </p:txBody>
      </p:sp>
      <p:sp>
        <p:nvSpPr>
          <p:cNvPr id="2" name="TextBox 1"/>
          <p:cNvSpPr txBox="1"/>
          <p:nvPr/>
        </p:nvSpPr>
        <p:spPr>
          <a:xfrm>
            <a:off x="7200900" y="799071"/>
            <a:ext cx="3082795" cy="461665"/>
          </a:xfrm>
          <a:prstGeom prst="rect">
            <a:avLst/>
          </a:prstGeom>
          <a:noFill/>
        </p:spPr>
        <p:txBody>
          <a:bodyPr wrap="square" rtlCol="0">
            <a:spAutoFit/>
          </a:bodyPr>
          <a:lstStyle/>
          <a:p>
            <a:r>
              <a:rPr lang="en-US" sz="2400" b="1" dirty="0">
                <a:ln w="9525">
                  <a:solidFill>
                    <a:schemeClr val="bg1"/>
                  </a:solidFill>
                  <a:prstDash val="solid"/>
                </a:ln>
                <a:latin typeface="Arial Rounded MT Bold" panose="020F0704030504030204" pitchFamily="34" charset="0"/>
              </a:rPr>
              <a:t>Hub and Spoke</a:t>
            </a:r>
          </a:p>
        </p:txBody>
      </p:sp>
      <p:sp>
        <p:nvSpPr>
          <p:cNvPr id="31" name="TextBox 30"/>
          <p:cNvSpPr txBox="1"/>
          <p:nvPr/>
        </p:nvSpPr>
        <p:spPr>
          <a:xfrm>
            <a:off x="505177" y="1331867"/>
            <a:ext cx="3082795" cy="461665"/>
          </a:xfrm>
          <a:prstGeom prst="rect">
            <a:avLst/>
          </a:prstGeom>
          <a:noFill/>
        </p:spPr>
        <p:txBody>
          <a:bodyPr wrap="square" rtlCol="0">
            <a:spAutoFit/>
          </a:bodyPr>
          <a:lstStyle/>
          <a:p>
            <a:r>
              <a:rPr lang="en-US" sz="2400" b="1" dirty="0">
                <a:ln w="9525">
                  <a:solidFill>
                    <a:schemeClr val="bg1"/>
                  </a:solidFill>
                  <a:prstDash val="solid"/>
                </a:ln>
                <a:latin typeface="Arial Rounded MT Bold" panose="020F0704030504030204" pitchFamily="34" charset="0"/>
              </a:rPr>
              <a:t>Workflow</a:t>
            </a:r>
          </a:p>
        </p:txBody>
      </p:sp>
    </p:spTree>
    <p:extLst>
      <p:ext uri="{BB962C8B-B14F-4D97-AF65-F5344CB8AC3E}">
        <p14:creationId xmlns:p14="http://schemas.microsoft.com/office/powerpoint/2010/main" val="3071902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Usually Graph based, (see previous lecture), and are often long running (SAGA), and therefor must be dehydratable and rehydratable</a:t>
            </a:r>
          </a:p>
          <a:p>
            <a:r>
              <a:rPr lang="en-US" dirty="0"/>
              <a:t>Even if there is not an obvious Finite State Machine (FSM), the workflow step scheduled for next is an FSM indicator of a kind</a:t>
            </a:r>
          </a:p>
          <a:p>
            <a:r>
              <a:rPr lang="en-US" dirty="0"/>
              <a:t>Like pipelines, the data that moves through a workflow should be ACID (Atomicity, Consistency, Isolation, Durability) </a:t>
            </a:r>
          </a:p>
          <a:p>
            <a:r>
              <a:rPr lang="en-US" dirty="0"/>
              <a:t>Workflows should be capable of massive parallelism, pipelines may not be parallel (especially if time sequencing or in-order processing is needed)</a:t>
            </a:r>
          </a:p>
        </p:txBody>
      </p:sp>
      <p:sp>
        <p:nvSpPr>
          <p:cNvPr id="3" name="Title 2"/>
          <p:cNvSpPr>
            <a:spLocks noGrp="1"/>
          </p:cNvSpPr>
          <p:nvPr>
            <p:ph type="title"/>
          </p:nvPr>
        </p:nvSpPr>
        <p:spPr/>
        <p:txBody>
          <a:bodyPr/>
          <a:lstStyle/>
          <a:p>
            <a:r>
              <a:rPr lang="en-US" dirty="0"/>
              <a:t>Workflow Semantics</a:t>
            </a:r>
          </a:p>
        </p:txBody>
      </p:sp>
    </p:spTree>
    <p:extLst>
      <p:ext uri="{BB962C8B-B14F-4D97-AF65-F5344CB8AC3E}">
        <p14:creationId xmlns:p14="http://schemas.microsoft.com/office/powerpoint/2010/main" val="2299841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Is the processing straight through or graph based (hub and spoke is a graph)?</a:t>
            </a:r>
          </a:p>
          <a:p>
            <a:r>
              <a:rPr lang="en-US" dirty="0"/>
              <a:t>Is the processing done at each node amenable to Finite State Machines (FSM)? Or is a router a better choice?</a:t>
            </a:r>
          </a:p>
          <a:p>
            <a:r>
              <a:rPr lang="en-US" dirty="0"/>
              <a:t>Are the compute steps located together or separate?</a:t>
            </a:r>
          </a:p>
          <a:p>
            <a:r>
              <a:rPr lang="en-US" dirty="0"/>
              <a:t>Is the execution deferrable or must it be in near-real-time?</a:t>
            </a:r>
          </a:p>
          <a:p>
            <a:r>
              <a:rPr lang="en-US" dirty="0"/>
              <a:t>If a large system how does activation, dehydration and rehydration work?</a:t>
            </a:r>
          </a:p>
          <a:p>
            <a:r>
              <a:rPr lang="en-US" dirty="0"/>
              <a:t>Is it about computing on data or transforming data?</a:t>
            </a:r>
          </a:p>
          <a:p>
            <a:r>
              <a:rPr lang="en-US" dirty="0"/>
              <a:t>How many data-grams need to be processes per period of time</a:t>
            </a:r>
          </a:p>
          <a:p>
            <a:r>
              <a:rPr lang="en-US" dirty="0"/>
              <a:t>Is it compute intensive?</a:t>
            </a:r>
          </a:p>
          <a:p>
            <a:r>
              <a:rPr lang="en-US" dirty="0"/>
              <a:t>Can multiple datagrams be processed in parallel? </a:t>
            </a:r>
          </a:p>
        </p:txBody>
      </p:sp>
      <p:sp>
        <p:nvSpPr>
          <p:cNvPr id="2" name="Title 1"/>
          <p:cNvSpPr>
            <a:spLocks noGrp="1"/>
          </p:cNvSpPr>
          <p:nvPr>
            <p:ph type="title"/>
          </p:nvPr>
        </p:nvSpPr>
        <p:spPr/>
        <p:txBody>
          <a:bodyPr/>
          <a:lstStyle/>
          <a:p>
            <a:r>
              <a:rPr lang="en-US" dirty="0"/>
              <a:t>Decision Points</a:t>
            </a:r>
          </a:p>
        </p:txBody>
      </p:sp>
    </p:spTree>
    <p:extLst>
      <p:ext uri="{BB962C8B-B14F-4D97-AF65-F5344CB8AC3E}">
        <p14:creationId xmlns:p14="http://schemas.microsoft.com/office/powerpoint/2010/main" val="371276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Operability</a:t>
            </a:r>
          </a:p>
        </p:txBody>
      </p:sp>
      <p:sp>
        <p:nvSpPr>
          <p:cNvPr id="5" name="Text Placeholder 4"/>
          <p:cNvSpPr>
            <a:spLocks noGrp="1"/>
          </p:cNvSpPr>
          <p:nvPr>
            <p:ph type="body" idx="1"/>
          </p:nvPr>
        </p:nvSpPr>
        <p:spPr/>
        <p:txBody>
          <a:bodyPr/>
          <a:lstStyle/>
          <a:p>
            <a:r>
              <a:rPr lang="en-US" dirty="0"/>
              <a:t>Design to run out of sight, but not out of mind</a:t>
            </a:r>
          </a:p>
        </p:txBody>
      </p:sp>
    </p:spTree>
    <p:extLst>
      <p:ext uri="{BB962C8B-B14F-4D97-AF65-F5344CB8AC3E}">
        <p14:creationId xmlns:p14="http://schemas.microsoft.com/office/powerpoint/2010/main" val="1899274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81922" y="923827"/>
            <a:ext cx="11823695" cy="5165888"/>
          </a:xfrm>
        </p:spPr>
        <p:txBody>
          <a:bodyPr>
            <a:normAutofit fontScale="92500" lnSpcReduction="20000"/>
          </a:bodyPr>
          <a:lstStyle/>
          <a:p>
            <a:r>
              <a:rPr lang="en-US" dirty="0"/>
              <a:t>A well built system considers and tries to eliminate these conditions</a:t>
            </a:r>
          </a:p>
          <a:p>
            <a:pPr lvl="1"/>
            <a:r>
              <a:rPr lang="en-US" dirty="0">
                <a:solidFill>
                  <a:srgbClr val="7030A0"/>
                </a:solidFill>
              </a:rPr>
              <a:t>Bit Shredder</a:t>
            </a:r>
            <a:r>
              <a:rPr lang="en-US" dirty="0"/>
              <a:t> – the system “disappears” messages</a:t>
            </a:r>
          </a:p>
          <a:p>
            <a:pPr lvl="2"/>
            <a:r>
              <a:rPr lang="en-US" dirty="0"/>
              <a:t>Capture the initial message (making sure it is idempotent), and have a process that audits to make sure that that ID shows up in a terminal state in period of time and reports the last state the message was in</a:t>
            </a:r>
          </a:p>
          <a:p>
            <a:pPr lvl="1"/>
            <a:r>
              <a:rPr lang="en-US" dirty="0">
                <a:solidFill>
                  <a:srgbClr val="7030A0"/>
                </a:solidFill>
              </a:rPr>
              <a:t>Fold, Staple, and Mutilate</a:t>
            </a:r>
            <a:r>
              <a:rPr lang="en-US" dirty="0"/>
              <a:t> – the system mangles messages</a:t>
            </a:r>
          </a:p>
          <a:p>
            <a:pPr lvl="2"/>
            <a:r>
              <a:rPr lang="en-US" dirty="0"/>
              <a:t>Test, Test, Test especially use synthetic transactions to make sure the production system is producing the expect result</a:t>
            </a:r>
          </a:p>
          <a:p>
            <a:pPr lvl="1"/>
            <a:r>
              <a:rPr lang="en-US" dirty="0">
                <a:solidFill>
                  <a:srgbClr val="7030A0"/>
                </a:solidFill>
              </a:rPr>
              <a:t>Vanilla, Vanilla, Vanilla</a:t>
            </a:r>
            <a:r>
              <a:rPr lang="en-US" dirty="0"/>
              <a:t> – the system “clones” messages</a:t>
            </a:r>
          </a:p>
          <a:p>
            <a:pPr lvl="2"/>
            <a:r>
              <a:rPr lang="en-US" dirty="0"/>
              <a:t>Using the process above, make sure the message only ever has one terminal state</a:t>
            </a:r>
          </a:p>
          <a:p>
            <a:pPr lvl="1"/>
            <a:r>
              <a:rPr lang="en-US" dirty="0">
                <a:solidFill>
                  <a:srgbClr val="7030A0"/>
                </a:solidFill>
              </a:rPr>
              <a:t>Flying Dutchman</a:t>
            </a:r>
            <a:r>
              <a:rPr lang="en-US" dirty="0"/>
              <a:t> – messages get stuck or orphaned in a queue/store</a:t>
            </a:r>
          </a:p>
          <a:p>
            <a:pPr lvl="2"/>
            <a:r>
              <a:rPr lang="en-US" dirty="0"/>
              <a:t>Use process above and if the last state is older than X, take action</a:t>
            </a:r>
          </a:p>
          <a:p>
            <a:pPr lvl="1"/>
            <a:r>
              <a:rPr lang="en-US" dirty="0">
                <a:solidFill>
                  <a:srgbClr val="7030A0"/>
                </a:solidFill>
              </a:rPr>
              <a:t>In though the out door</a:t>
            </a:r>
            <a:r>
              <a:rPr lang="en-US" dirty="0"/>
              <a:t> – messages get routed to the wrong place</a:t>
            </a:r>
          </a:p>
          <a:p>
            <a:pPr lvl="2"/>
            <a:r>
              <a:rPr lang="en-US" dirty="0"/>
              <a:t>See Fold, Staple, Mutilate</a:t>
            </a:r>
          </a:p>
          <a:p>
            <a:pPr lvl="1"/>
            <a:r>
              <a:rPr lang="en-US" dirty="0">
                <a:solidFill>
                  <a:srgbClr val="7030A0"/>
                </a:solidFill>
              </a:rPr>
              <a:t>Ricochet Rabbit</a:t>
            </a:r>
            <a:r>
              <a:rPr lang="en-US" dirty="0"/>
              <a:t> – messages are stuck in an infinite loop e.g. never go to a terminal state</a:t>
            </a:r>
          </a:p>
          <a:p>
            <a:pPr lvl="2"/>
            <a:r>
              <a:rPr lang="en-US" dirty="0"/>
              <a:t>Implement loop detection using a combination of message journal (or auditing), in combination with hashing the message to see if it is unchanged and has visited nodes repeatedly (this is the hardest to detect), but the detection for Bit-Shredder covers many cases</a:t>
            </a:r>
          </a:p>
        </p:txBody>
      </p:sp>
      <p:sp>
        <p:nvSpPr>
          <p:cNvPr id="3" name="Title 2"/>
          <p:cNvSpPr>
            <a:spLocks noGrp="1"/>
          </p:cNvSpPr>
          <p:nvPr>
            <p:ph type="title"/>
          </p:nvPr>
        </p:nvSpPr>
        <p:spPr/>
        <p:txBody>
          <a:bodyPr>
            <a:normAutofit fontScale="90000"/>
          </a:bodyPr>
          <a:lstStyle/>
          <a:p>
            <a:r>
              <a:rPr lang="en-US" dirty="0"/>
              <a:t>Six Bad Things that happened in Graph Systems</a:t>
            </a:r>
          </a:p>
        </p:txBody>
      </p:sp>
    </p:spTree>
    <p:extLst>
      <p:ext uri="{BB962C8B-B14F-4D97-AF65-F5344CB8AC3E}">
        <p14:creationId xmlns:p14="http://schemas.microsoft.com/office/powerpoint/2010/main" val="1777140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81922" y="1028699"/>
            <a:ext cx="11823695" cy="5095876"/>
          </a:xfrm>
        </p:spPr>
        <p:txBody>
          <a:bodyPr>
            <a:normAutofit fontScale="92500" lnSpcReduction="10000"/>
          </a:bodyPr>
          <a:lstStyle/>
          <a:p>
            <a:r>
              <a:rPr lang="en-US" dirty="0"/>
              <a:t>Edge Caching</a:t>
            </a:r>
          </a:p>
          <a:p>
            <a:pPr lvl="1"/>
            <a:r>
              <a:rPr lang="en-US" dirty="0"/>
              <a:t>Infrequently changing data that is referenced frequently</a:t>
            </a:r>
          </a:p>
          <a:p>
            <a:pPr lvl="1"/>
            <a:r>
              <a:rPr lang="en-US" dirty="0"/>
              <a:t>Better suited for static HTML, Text, Files, Images, Installs, etc.</a:t>
            </a:r>
          </a:p>
          <a:p>
            <a:pPr lvl="1"/>
            <a:r>
              <a:rPr lang="en-US" dirty="0"/>
              <a:t>But: See milling</a:t>
            </a:r>
          </a:p>
          <a:p>
            <a:r>
              <a:rPr lang="en-US" dirty="0"/>
              <a:t>Application Caching</a:t>
            </a:r>
          </a:p>
          <a:p>
            <a:pPr lvl="1"/>
            <a:r>
              <a:rPr lang="en-US" dirty="0"/>
              <a:t>REDIS is the gold standard here</a:t>
            </a:r>
          </a:p>
          <a:p>
            <a:pPr lvl="1"/>
            <a:r>
              <a:rPr lang="en-US" dirty="0"/>
              <a:t>Frequently changing data that must be visible across all the processing nodes as the runtime source of truth (usually where read-digests end up)</a:t>
            </a:r>
          </a:p>
          <a:p>
            <a:pPr lvl="1"/>
            <a:r>
              <a:rPr lang="en-US" dirty="0"/>
              <a:t>Can include computed views of data</a:t>
            </a:r>
          </a:p>
          <a:p>
            <a:pPr lvl="1"/>
            <a:r>
              <a:rPr lang="en-US" dirty="0"/>
              <a:t>Should always include ‘as-of’ metadata</a:t>
            </a:r>
          </a:p>
          <a:p>
            <a:r>
              <a:rPr lang="en-US" dirty="0"/>
              <a:t>Service Level Caching</a:t>
            </a:r>
          </a:p>
          <a:p>
            <a:pPr lvl="1"/>
            <a:r>
              <a:rPr lang="en-US" dirty="0"/>
              <a:t>Setting HTTP Cache policy on pages and services is a good example</a:t>
            </a:r>
          </a:p>
          <a:p>
            <a:pPr lvl="1"/>
            <a:r>
              <a:rPr lang="en-US" dirty="0"/>
              <a:t>Local caching of data (especially in STATIC variables) can be problematic because of invalidation issues or a requirement to be sticky</a:t>
            </a:r>
          </a:p>
        </p:txBody>
      </p:sp>
      <p:sp>
        <p:nvSpPr>
          <p:cNvPr id="3" name="Title 2"/>
          <p:cNvSpPr>
            <a:spLocks noGrp="1"/>
          </p:cNvSpPr>
          <p:nvPr>
            <p:ph type="title"/>
          </p:nvPr>
        </p:nvSpPr>
        <p:spPr/>
        <p:txBody>
          <a:bodyPr/>
          <a:lstStyle/>
          <a:p>
            <a:r>
              <a:rPr lang="en-US" dirty="0"/>
              <a:t>Enterprise Caching</a:t>
            </a:r>
          </a:p>
        </p:txBody>
      </p:sp>
    </p:spTree>
    <p:extLst>
      <p:ext uri="{BB962C8B-B14F-4D97-AF65-F5344CB8AC3E}">
        <p14:creationId xmlns:p14="http://schemas.microsoft.com/office/powerpoint/2010/main" val="357710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007903" y="904973"/>
            <a:ext cx="5608955" cy="496792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Edge Cache Example</a:t>
            </a:r>
          </a:p>
        </p:txBody>
      </p:sp>
      <p:sp>
        <p:nvSpPr>
          <p:cNvPr id="3" name="Rectangle: Rounded Corners 2"/>
          <p:cNvSpPr/>
          <p:nvPr/>
        </p:nvSpPr>
        <p:spPr>
          <a:xfrm rot="16200000">
            <a:off x="1258672" y="1727817"/>
            <a:ext cx="1676400" cy="6000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Edge Cache</a:t>
            </a:r>
          </a:p>
        </p:txBody>
      </p:sp>
      <p:sp>
        <p:nvSpPr>
          <p:cNvPr id="5" name="Flowchart: Internal Storage 4"/>
          <p:cNvSpPr/>
          <p:nvPr/>
        </p:nvSpPr>
        <p:spPr>
          <a:xfrm rot="16200000">
            <a:off x="116047" y="2679574"/>
            <a:ext cx="1527142" cy="636312"/>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cxnSp>
        <p:nvCxnSpPr>
          <p:cNvPr id="7" name="Straight Arrow Connector 6"/>
          <p:cNvCxnSpPr>
            <a:stCxn id="3" idx="0"/>
            <a:endCxn id="5" idx="2"/>
          </p:cNvCxnSpPr>
          <p:nvPr/>
        </p:nvCxnSpPr>
        <p:spPr>
          <a:xfrm flipH="1">
            <a:off x="1197774" y="2027855"/>
            <a:ext cx="599061" cy="969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p:cNvSpPr/>
          <p:nvPr/>
        </p:nvSpPr>
        <p:spPr>
          <a:xfrm rot="16200000">
            <a:off x="2240629" y="4048384"/>
            <a:ext cx="1676400" cy="6000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Web Server</a:t>
            </a:r>
          </a:p>
        </p:txBody>
      </p:sp>
      <p:sp>
        <p:nvSpPr>
          <p:cNvPr id="9" name="Rectangle: Rounded Corners 8"/>
          <p:cNvSpPr/>
          <p:nvPr/>
        </p:nvSpPr>
        <p:spPr>
          <a:xfrm rot="16200000">
            <a:off x="2393029" y="4200784"/>
            <a:ext cx="1676400" cy="6000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Web Server</a:t>
            </a:r>
          </a:p>
        </p:txBody>
      </p:sp>
      <p:cxnSp>
        <p:nvCxnSpPr>
          <p:cNvPr id="11" name="Straight Arrow Connector 10"/>
          <p:cNvCxnSpPr>
            <a:stCxn id="8" idx="0"/>
            <a:endCxn id="5" idx="2"/>
          </p:cNvCxnSpPr>
          <p:nvPr/>
        </p:nvCxnSpPr>
        <p:spPr>
          <a:xfrm flipH="1" flipV="1">
            <a:off x="1197774" y="2997730"/>
            <a:ext cx="1581018" cy="1350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320198" y="904973"/>
            <a:ext cx="4296660" cy="4967926"/>
          </a:xfrm>
          <a:prstGeom prst="rect">
            <a:avLst/>
          </a:prstGeom>
          <a:noFill/>
          <a:ln w="952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Rounded Corners 9"/>
          <p:cNvSpPr/>
          <p:nvPr/>
        </p:nvSpPr>
        <p:spPr>
          <a:xfrm rot="16200000">
            <a:off x="2545429" y="4353184"/>
            <a:ext cx="1676400" cy="6000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Web Server</a:t>
            </a:r>
          </a:p>
        </p:txBody>
      </p:sp>
      <p:sp>
        <p:nvSpPr>
          <p:cNvPr id="18" name="Rectangle 17"/>
          <p:cNvSpPr/>
          <p:nvPr/>
        </p:nvSpPr>
        <p:spPr>
          <a:xfrm>
            <a:off x="4007950" y="1747544"/>
            <a:ext cx="1581150" cy="6000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Milling Process</a:t>
            </a:r>
          </a:p>
        </p:txBody>
      </p:sp>
      <p:sp>
        <p:nvSpPr>
          <p:cNvPr id="19" name="Cylinder 18"/>
          <p:cNvSpPr/>
          <p:nvPr/>
        </p:nvSpPr>
        <p:spPr>
          <a:xfrm>
            <a:off x="6019576" y="2958175"/>
            <a:ext cx="1458283" cy="714901"/>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Database</a:t>
            </a:r>
          </a:p>
        </p:txBody>
      </p:sp>
      <p:sp>
        <p:nvSpPr>
          <p:cNvPr id="20" name="Cube 19"/>
          <p:cNvSpPr/>
          <p:nvPr/>
        </p:nvSpPr>
        <p:spPr>
          <a:xfrm>
            <a:off x="4139699" y="2958175"/>
            <a:ext cx="1271444" cy="704447"/>
          </a:xfrm>
          <a:prstGeom prst="cube">
            <a:avLst>
              <a:gd name="adj" fmla="val 956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Storage</a:t>
            </a:r>
          </a:p>
        </p:txBody>
      </p:sp>
      <p:cxnSp>
        <p:nvCxnSpPr>
          <p:cNvPr id="21" name="Straight Arrow Connector 20"/>
          <p:cNvCxnSpPr>
            <a:stCxn id="18" idx="1"/>
            <a:endCxn id="3" idx="2"/>
          </p:cNvCxnSpPr>
          <p:nvPr/>
        </p:nvCxnSpPr>
        <p:spPr>
          <a:xfrm flipH="1" flipV="1">
            <a:off x="2396910" y="2027855"/>
            <a:ext cx="1611040" cy="19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1"/>
            <a:endCxn id="18" idx="3"/>
          </p:cNvCxnSpPr>
          <p:nvPr/>
        </p:nvCxnSpPr>
        <p:spPr>
          <a:xfrm flipH="1" flipV="1">
            <a:off x="5589100" y="2047582"/>
            <a:ext cx="1159618" cy="910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0"/>
            <a:endCxn id="18" idx="2"/>
          </p:cNvCxnSpPr>
          <p:nvPr/>
        </p:nvCxnSpPr>
        <p:spPr>
          <a:xfrm flipH="1" flipV="1">
            <a:off x="4798525" y="2347619"/>
            <a:ext cx="10579" cy="6105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Single Corner Snipped 35"/>
          <p:cNvSpPr/>
          <p:nvPr/>
        </p:nvSpPr>
        <p:spPr>
          <a:xfrm>
            <a:off x="4257294" y="4356276"/>
            <a:ext cx="2082776" cy="593889"/>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CQRS Processes</a:t>
            </a:r>
          </a:p>
        </p:txBody>
      </p:sp>
      <p:cxnSp>
        <p:nvCxnSpPr>
          <p:cNvPr id="37" name="Straight Arrow Connector 36"/>
          <p:cNvCxnSpPr>
            <a:stCxn id="36" idx="2"/>
            <a:endCxn id="10" idx="2"/>
          </p:cNvCxnSpPr>
          <p:nvPr/>
        </p:nvCxnSpPr>
        <p:spPr>
          <a:xfrm flipH="1">
            <a:off x="3683667" y="4653221"/>
            <a:ext cx="573627" cy="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0" idx="3"/>
            <a:endCxn id="36" idx="3"/>
          </p:cNvCxnSpPr>
          <p:nvPr/>
        </p:nvCxnSpPr>
        <p:spPr>
          <a:xfrm>
            <a:off x="4741738" y="3662622"/>
            <a:ext cx="556944" cy="69365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3"/>
            <a:endCxn id="36" idx="0"/>
          </p:cNvCxnSpPr>
          <p:nvPr/>
        </p:nvCxnSpPr>
        <p:spPr>
          <a:xfrm flipH="1">
            <a:off x="6340070" y="3673076"/>
            <a:ext cx="408648" cy="98014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769257" y="904973"/>
            <a:ext cx="4251879" cy="2585323"/>
          </a:xfrm>
          <a:prstGeom prst="rect">
            <a:avLst/>
          </a:prstGeom>
          <a:noFill/>
        </p:spPr>
        <p:txBody>
          <a:bodyPr wrap="square" rtlCol="0">
            <a:spAutoFit/>
          </a:bodyPr>
          <a:lstStyle/>
          <a:p>
            <a:r>
              <a:rPr lang="en-US" dirty="0"/>
              <a:t>This example shows two patterns, Edge Caching to offload from the web servers static content, in this case showing “pumping” the cache using a “milling” process to push information into the cache.</a:t>
            </a:r>
          </a:p>
          <a:p>
            <a:endParaRPr lang="en-US" dirty="0"/>
          </a:p>
          <a:p>
            <a:r>
              <a:rPr lang="en-US" dirty="0"/>
              <a:t>Also, shows “offloading” back end connections via CQRS pattern.</a:t>
            </a:r>
          </a:p>
        </p:txBody>
      </p:sp>
    </p:spTree>
    <p:extLst>
      <p:ext uri="{BB962C8B-B14F-4D97-AF65-F5344CB8AC3E}">
        <p14:creationId xmlns:p14="http://schemas.microsoft.com/office/powerpoint/2010/main" val="395046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8993" y="2967334"/>
            <a:ext cx="345479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Questions?</a:t>
            </a:r>
          </a:p>
        </p:txBody>
      </p:sp>
      <p:pic>
        <p:nvPicPr>
          <p:cNvPr id="1026"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18" y="1534211"/>
            <a:ext cx="3789575" cy="378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05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8426" y="943897"/>
            <a:ext cx="10569677" cy="4154984"/>
          </a:xfrm>
          <a:prstGeom prst="rect">
            <a:avLst/>
          </a:prstGeom>
          <a:noFill/>
        </p:spPr>
        <p:txBody>
          <a:bodyPr wrap="square" rtlCol="0">
            <a:spAutoFit/>
          </a:bodyPr>
          <a:lstStyle/>
          <a:p>
            <a:r>
              <a:rPr lang="en-US" sz="6600" dirty="0">
                <a:solidFill>
                  <a:schemeClr val="tx2">
                    <a:lumMod val="75000"/>
                  </a:schemeClr>
                </a:solidFill>
              </a:rPr>
              <a:t>Why is operability a pattern? </a:t>
            </a:r>
          </a:p>
          <a:p>
            <a:endParaRPr lang="en-US" sz="6600" dirty="0">
              <a:solidFill>
                <a:schemeClr val="tx2">
                  <a:lumMod val="75000"/>
                </a:schemeClr>
              </a:solidFill>
            </a:endParaRPr>
          </a:p>
          <a:p>
            <a:r>
              <a:rPr lang="en-US" sz="6600" dirty="0">
                <a:solidFill>
                  <a:schemeClr val="tx2">
                    <a:lumMod val="75000"/>
                  </a:schemeClr>
                </a:solidFill>
              </a:rPr>
              <a:t>Because it is a meta-pattern over lots of other patterns.</a:t>
            </a:r>
          </a:p>
        </p:txBody>
      </p:sp>
    </p:spTree>
    <p:extLst>
      <p:ext uri="{BB962C8B-B14F-4D97-AF65-F5344CB8AC3E}">
        <p14:creationId xmlns:p14="http://schemas.microsoft.com/office/powerpoint/2010/main" val="238696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a:t>The ability to scale the solution (up and out)</a:t>
            </a:r>
          </a:p>
          <a:p>
            <a:r>
              <a:rPr lang="en-US" sz="3200" dirty="0"/>
              <a:t>Knowing for sure if the system is healthy</a:t>
            </a:r>
          </a:p>
          <a:p>
            <a:r>
              <a:rPr lang="en-US" sz="3200" dirty="0"/>
              <a:t>The ability to rollout and rollback easily</a:t>
            </a:r>
          </a:p>
          <a:p>
            <a:r>
              <a:rPr lang="en-US" sz="3200" dirty="0"/>
              <a:t>Business continuation and high-availability</a:t>
            </a:r>
          </a:p>
          <a:p>
            <a:r>
              <a:rPr lang="en-US" sz="3200" dirty="0"/>
              <a:t>Ability to collect metrics and KPIs about the system</a:t>
            </a:r>
          </a:p>
          <a:p>
            <a:r>
              <a:rPr lang="en-US" sz="3200" dirty="0"/>
              <a:t>Providing security, including auditing and repudiation protection</a:t>
            </a:r>
          </a:p>
          <a:p>
            <a:r>
              <a:rPr lang="en-US" sz="3200" dirty="0"/>
              <a:t>Proof of operation (synthetic transactions)</a:t>
            </a:r>
          </a:p>
          <a:p>
            <a:r>
              <a:rPr lang="en-US" sz="4000" b="1" dirty="0">
                <a:solidFill>
                  <a:srgbClr val="7030A0"/>
                </a:solidFill>
              </a:rPr>
              <a:t>Addressing the risk triad</a:t>
            </a:r>
            <a:endParaRPr lang="en-US" sz="3200" b="1" dirty="0">
              <a:solidFill>
                <a:srgbClr val="7030A0"/>
              </a:solidFill>
            </a:endParaRPr>
          </a:p>
        </p:txBody>
      </p:sp>
      <p:sp>
        <p:nvSpPr>
          <p:cNvPr id="2" name="Title 1"/>
          <p:cNvSpPr>
            <a:spLocks noGrp="1"/>
          </p:cNvSpPr>
          <p:nvPr>
            <p:ph type="title"/>
          </p:nvPr>
        </p:nvSpPr>
        <p:spPr/>
        <p:txBody>
          <a:bodyPr/>
          <a:lstStyle/>
          <a:p>
            <a:r>
              <a:rPr lang="en-US" dirty="0"/>
              <a:t>What Defines Operability?</a:t>
            </a:r>
          </a:p>
        </p:txBody>
      </p:sp>
    </p:spTree>
    <p:extLst>
      <p:ext uri="{BB962C8B-B14F-4D97-AF65-F5344CB8AC3E}">
        <p14:creationId xmlns:p14="http://schemas.microsoft.com/office/powerpoint/2010/main" val="133502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Considerations - The Risk Triad </a:t>
            </a:r>
          </a:p>
        </p:txBody>
      </p:sp>
      <p:grpSp>
        <p:nvGrpSpPr>
          <p:cNvPr id="4" name="Group 3"/>
          <p:cNvGrpSpPr/>
          <p:nvPr/>
        </p:nvGrpSpPr>
        <p:grpSpPr>
          <a:xfrm>
            <a:off x="3094562" y="1147508"/>
            <a:ext cx="5152098" cy="4705387"/>
            <a:chOff x="3534702" y="1295400"/>
            <a:chExt cx="5152098" cy="4705387"/>
          </a:xfrm>
        </p:grpSpPr>
        <p:sp>
          <p:nvSpPr>
            <p:cNvPr id="7" name="Rectangle 6"/>
            <p:cNvSpPr/>
            <p:nvPr/>
          </p:nvSpPr>
          <p:spPr>
            <a:xfrm>
              <a:off x="3534702" y="1295400"/>
              <a:ext cx="5152098" cy="4705387"/>
            </a:xfrm>
            <a:prstGeom prst="rect">
              <a:avLst/>
            </a:prstGeom>
            <a:ln>
              <a:solidFill>
                <a:schemeClr val="bg1"/>
              </a:solidFill>
            </a:ln>
          </p:spPr>
        </p:sp>
        <p:sp>
          <p:nvSpPr>
            <p:cNvPr id="8" name="Freeform: Shape 7"/>
            <p:cNvSpPr/>
            <p:nvPr/>
          </p:nvSpPr>
          <p:spPr>
            <a:xfrm>
              <a:off x="4934404" y="1295400"/>
              <a:ext cx="2352693" cy="2352693"/>
            </a:xfrm>
            <a:custGeom>
              <a:avLst/>
              <a:gdLst>
                <a:gd name="connsiteX0" fmla="*/ 0 w 2352693"/>
                <a:gd name="connsiteY0" fmla="*/ 2352693 h 2352693"/>
                <a:gd name="connsiteX1" fmla="*/ 1176347 w 2352693"/>
                <a:gd name="connsiteY1" fmla="*/ 0 h 2352693"/>
                <a:gd name="connsiteX2" fmla="*/ 2352693 w 2352693"/>
                <a:gd name="connsiteY2" fmla="*/ 2352693 h 2352693"/>
                <a:gd name="connsiteX3" fmla="*/ 0 w 2352693"/>
                <a:gd name="connsiteY3" fmla="*/ 2352693 h 2352693"/>
              </a:gdLst>
              <a:ahLst/>
              <a:cxnLst>
                <a:cxn ang="0">
                  <a:pos x="connsiteX0" y="connsiteY0"/>
                </a:cxn>
                <a:cxn ang="0">
                  <a:pos x="connsiteX1" y="connsiteY1"/>
                </a:cxn>
                <a:cxn ang="0">
                  <a:pos x="connsiteX2" y="connsiteY2"/>
                </a:cxn>
                <a:cxn ang="0">
                  <a:pos x="connsiteX3" y="connsiteY3"/>
                </a:cxn>
              </a:cxnLst>
              <a:rect l="l" t="t" r="r" b="b"/>
              <a:pathLst>
                <a:path w="2352693" h="2352693">
                  <a:moveTo>
                    <a:pt x="0" y="2352693"/>
                  </a:moveTo>
                  <a:lnTo>
                    <a:pt x="1176347" y="0"/>
                  </a:lnTo>
                  <a:lnTo>
                    <a:pt x="2352693" y="2352693"/>
                  </a:lnTo>
                  <a:lnTo>
                    <a:pt x="0" y="23526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3893" tIns="1222067" rIns="633893" bIns="45720" numCol="1" spcCol="1270" anchor="ctr" anchorCtr="0">
              <a:noAutofit/>
            </a:bodyPr>
            <a:lstStyle/>
            <a:p>
              <a:pPr marL="0" lvl="0" indent="0" algn="ctr" defTabSz="5334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rPr>
                <a:t>Confidentiality</a:t>
              </a:r>
              <a:endParaRPr lang="en-US" sz="1200" b="1" kern="1200" dirty="0">
                <a:effectLst>
                  <a:outerShdw blurRad="38100" dist="38100" dir="2700000" algn="tl">
                    <a:srgbClr val="000000">
                      <a:alpha val="43137"/>
                    </a:srgbClr>
                  </a:outerShdw>
                </a:effectLst>
              </a:endParaRPr>
            </a:p>
          </p:txBody>
        </p:sp>
        <p:sp>
          <p:nvSpPr>
            <p:cNvPr id="9" name="Freeform: Shape 8"/>
            <p:cNvSpPr/>
            <p:nvPr/>
          </p:nvSpPr>
          <p:spPr>
            <a:xfrm>
              <a:off x="3758057" y="3648093"/>
              <a:ext cx="2352693" cy="2352693"/>
            </a:xfrm>
            <a:custGeom>
              <a:avLst/>
              <a:gdLst>
                <a:gd name="connsiteX0" fmla="*/ 0 w 2352693"/>
                <a:gd name="connsiteY0" fmla="*/ 2352693 h 2352693"/>
                <a:gd name="connsiteX1" fmla="*/ 1176347 w 2352693"/>
                <a:gd name="connsiteY1" fmla="*/ 0 h 2352693"/>
                <a:gd name="connsiteX2" fmla="*/ 2352693 w 2352693"/>
                <a:gd name="connsiteY2" fmla="*/ 2352693 h 2352693"/>
                <a:gd name="connsiteX3" fmla="*/ 0 w 2352693"/>
                <a:gd name="connsiteY3" fmla="*/ 2352693 h 2352693"/>
              </a:gdLst>
              <a:ahLst/>
              <a:cxnLst>
                <a:cxn ang="0">
                  <a:pos x="connsiteX0" y="connsiteY0"/>
                </a:cxn>
                <a:cxn ang="0">
                  <a:pos x="connsiteX1" y="connsiteY1"/>
                </a:cxn>
                <a:cxn ang="0">
                  <a:pos x="connsiteX2" y="connsiteY2"/>
                </a:cxn>
                <a:cxn ang="0">
                  <a:pos x="connsiteX3" y="connsiteY3"/>
                </a:cxn>
              </a:cxnLst>
              <a:rect l="l" t="t" r="r" b="b"/>
              <a:pathLst>
                <a:path w="2352693" h="2352693">
                  <a:moveTo>
                    <a:pt x="0" y="2352693"/>
                  </a:moveTo>
                  <a:lnTo>
                    <a:pt x="1176347" y="0"/>
                  </a:lnTo>
                  <a:lnTo>
                    <a:pt x="2352693" y="2352693"/>
                  </a:lnTo>
                  <a:lnTo>
                    <a:pt x="0" y="23526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1513" tIns="1229687" rIns="641513" bIns="53340" numCol="1" spcCol="1270" anchor="ctr" anchorCtr="0">
              <a:noAutofit/>
            </a:bodyPr>
            <a:lstStyle/>
            <a:p>
              <a:pPr marL="0" lvl="0" indent="0" algn="ctr" defTabSz="6223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Integrity</a:t>
              </a:r>
            </a:p>
          </p:txBody>
        </p:sp>
        <p:sp>
          <p:nvSpPr>
            <p:cNvPr id="14" name="Freeform: Shape 13"/>
            <p:cNvSpPr/>
            <p:nvPr/>
          </p:nvSpPr>
          <p:spPr>
            <a:xfrm rot="21600000">
              <a:off x="4934404" y="3648093"/>
              <a:ext cx="2352694" cy="2352693"/>
            </a:xfrm>
            <a:custGeom>
              <a:avLst/>
              <a:gdLst>
                <a:gd name="connsiteX0" fmla="*/ 0 w 2352693"/>
                <a:gd name="connsiteY0" fmla="*/ 2352693 h 2352693"/>
                <a:gd name="connsiteX1" fmla="*/ 1176347 w 2352693"/>
                <a:gd name="connsiteY1" fmla="*/ 0 h 2352693"/>
                <a:gd name="connsiteX2" fmla="*/ 2352693 w 2352693"/>
                <a:gd name="connsiteY2" fmla="*/ 2352693 h 2352693"/>
                <a:gd name="connsiteX3" fmla="*/ 0 w 2352693"/>
                <a:gd name="connsiteY3" fmla="*/ 2352693 h 2352693"/>
              </a:gdLst>
              <a:ahLst/>
              <a:cxnLst>
                <a:cxn ang="0">
                  <a:pos x="connsiteX0" y="connsiteY0"/>
                </a:cxn>
                <a:cxn ang="0">
                  <a:pos x="connsiteX1" y="connsiteY1"/>
                </a:cxn>
                <a:cxn ang="0">
                  <a:pos x="connsiteX2" y="connsiteY2"/>
                </a:cxn>
                <a:cxn ang="0">
                  <a:pos x="connsiteX3" y="connsiteY3"/>
                </a:cxn>
              </a:cxnLst>
              <a:rect l="l" t="t" r="r" b="b"/>
              <a:pathLst>
                <a:path w="2352693" h="2352693">
                  <a:moveTo>
                    <a:pt x="2352693" y="0"/>
                  </a:moveTo>
                  <a:lnTo>
                    <a:pt x="1176346" y="2352693"/>
                  </a:lnTo>
                  <a:lnTo>
                    <a:pt x="0" y="0"/>
                  </a:lnTo>
                  <a:lnTo>
                    <a:pt x="2352693"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1513" tIns="53340" rIns="641514" bIns="1229687" numCol="1" spcCol="1270" anchor="ctr" anchorCtr="0">
              <a:noAutofit/>
            </a:bodyPr>
            <a:lstStyle/>
            <a:p>
              <a:pPr marL="0" lvl="0" indent="0" algn="ctr" defTabSz="622300">
                <a:lnSpc>
                  <a:spcPct val="90000"/>
                </a:lnSpc>
                <a:spcBef>
                  <a:spcPct val="0"/>
                </a:spcBef>
                <a:spcAft>
                  <a:spcPct val="35000"/>
                </a:spcAft>
                <a:buNone/>
              </a:pPr>
              <a:r>
                <a:rPr lang="en-US" sz="1400" b="1" kern="1200" dirty="0">
                  <a:effectLst>
                    <a:outerShdw blurRad="38100" dist="38100" dir="2700000" algn="tl">
                      <a:srgbClr val="000000">
                        <a:alpha val="43137"/>
                      </a:srgbClr>
                    </a:outerShdw>
                  </a:effectLst>
                </a:rPr>
                <a:t> </a:t>
              </a:r>
            </a:p>
          </p:txBody>
        </p:sp>
        <p:sp>
          <p:nvSpPr>
            <p:cNvPr id="15" name="Freeform: Shape 14"/>
            <p:cNvSpPr/>
            <p:nvPr/>
          </p:nvSpPr>
          <p:spPr>
            <a:xfrm>
              <a:off x="6110751" y="3648093"/>
              <a:ext cx="2352693" cy="2352693"/>
            </a:xfrm>
            <a:custGeom>
              <a:avLst/>
              <a:gdLst>
                <a:gd name="connsiteX0" fmla="*/ 0 w 2352693"/>
                <a:gd name="connsiteY0" fmla="*/ 2352693 h 2352693"/>
                <a:gd name="connsiteX1" fmla="*/ 1176347 w 2352693"/>
                <a:gd name="connsiteY1" fmla="*/ 0 h 2352693"/>
                <a:gd name="connsiteX2" fmla="*/ 2352693 w 2352693"/>
                <a:gd name="connsiteY2" fmla="*/ 2352693 h 2352693"/>
                <a:gd name="connsiteX3" fmla="*/ 0 w 2352693"/>
                <a:gd name="connsiteY3" fmla="*/ 2352693 h 2352693"/>
              </a:gdLst>
              <a:ahLst/>
              <a:cxnLst>
                <a:cxn ang="0">
                  <a:pos x="connsiteX0" y="connsiteY0"/>
                </a:cxn>
                <a:cxn ang="0">
                  <a:pos x="connsiteX1" y="connsiteY1"/>
                </a:cxn>
                <a:cxn ang="0">
                  <a:pos x="connsiteX2" y="connsiteY2"/>
                </a:cxn>
                <a:cxn ang="0">
                  <a:pos x="connsiteX3" y="connsiteY3"/>
                </a:cxn>
              </a:cxnLst>
              <a:rect l="l" t="t" r="r" b="b"/>
              <a:pathLst>
                <a:path w="2352693" h="2352693">
                  <a:moveTo>
                    <a:pt x="0" y="2352693"/>
                  </a:moveTo>
                  <a:lnTo>
                    <a:pt x="1176347" y="0"/>
                  </a:lnTo>
                  <a:lnTo>
                    <a:pt x="2352693" y="2352693"/>
                  </a:lnTo>
                  <a:lnTo>
                    <a:pt x="0" y="23526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1513" tIns="1229687" rIns="641513" bIns="53340" numCol="1" spcCol="1270" anchor="ctr" anchorCtr="0">
              <a:noAutofit/>
            </a:bodyPr>
            <a:lstStyle/>
            <a:p>
              <a:pPr marL="0" lvl="0" indent="0" algn="ctr" defTabSz="6223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Availability</a:t>
              </a:r>
              <a:endParaRPr lang="en-US" sz="1400" b="1" kern="1200" dirty="0">
                <a:effectLst>
                  <a:outerShdw blurRad="38100" dist="38100" dir="2700000" algn="tl">
                    <a:srgbClr val="000000">
                      <a:alpha val="43137"/>
                    </a:srgbClr>
                  </a:outerShdw>
                </a:effectLst>
              </a:endParaRPr>
            </a:p>
          </p:txBody>
        </p:sp>
      </p:grpSp>
      <p:pic>
        <p:nvPicPr>
          <p:cNvPr id="10" name="Picture 9"/>
          <p:cNvPicPr>
            <a:picLocks noChangeAspect="1"/>
          </p:cNvPicPr>
          <p:nvPr/>
        </p:nvPicPr>
        <p:blipFill>
          <a:blip r:embed="rId2">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5218656" y="1843437"/>
            <a:ext cx="903908" cy="903908"/>
          </a:xfrm>
          <a:prstGeom prst="rect">
            <a:avLst/>
          </a:prstGeom>
          <a:ln>
            <a:solidFill>
              <a:schemeClr val="bg1">
                <a:lumMod val="95000"/>
              </a:schemeClr>
            </a:solidFill>
          </a:ln>
        </p:spPr>
      </p:pic>
      <p:pic>
        <p:nvPicPr>
          <p:cNvPr id="11" name="Picture 10"/>
          <p:cNvPicPr>
            <a:picLocks noChangeAspect="1"/>
          </p:cNvPicPr>
          <p:nvPr/>
        </p:nvPicPr>
        <p:blipFill>
          <a:blip r:embed="rId3">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6432900" y="4290693"/>
            <a:ext cx="828114" cy="828114"/>
          </a:xfrm>
          <a:prstGeom prst="rect">
            <a:avLst/>
          </a:prstGeom>
          <a:ln>
            <a:solidFill>
              <a:schemeClr val="bg1">
                <a:lumMod val="95000"/>
              </a:schemeClr>
            </a:solidFill>
          </a:ln>
        </p:spPr>
      </p:pic>
      <p:pic>
        <p:nvPicPr>
          <p:cNvPr id="12" name="Picture 11"/>
          <p:cNvPicPr>
            <a:picLocks noChangeAspect="1"/>
          </p:cNvPicPr>
          <p:nvPr/>
        </p:nvPicPr>
        <p:blipFill>
          <a:blip r:embed="rId4" cstate="print">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4049753" y="4346881"/>
            <a:ext cx="837057" cy="837057"/>
          </a:xfrm>
          <a:prstGeom prst="rect">
            <a:avLst/>
          </a:prstGeom>
          <a:ln>
            <a:solidFill>
              <a:schemeClr val="bg1">
                <a:lumMod val="95000"/>
              </a:schemeClr>
            </a:solidFill>
          </a:ln>
        </p:spPr>
      </p:pic>
      <p:sp>
        <p:nvSpPr>
          <p:cNvPr id="13" name="Rectangular Callout 12"/>
          <p:cNvSpPr/>
          <p:nvPr/>
        </p:nvSpPr>
        <p:spPr>
          <a:xfrm>
            <a:off x="7062085" y="1376006"/>
            <a:ext cx="3768853" cy="962127"/>
          </a:xfrm>
          <a:prstGeom prst="wedgeRectCallout">
            <a:avLst>
              <a:gd name="adj1" fmla="val -69251"/>
              <a:gd name="adj2" fmla="val 58392"/>
            </a:avLst>
          </a:prstGeom>
          <a:solidFill>
            <a:srgbClr val="FFFFCC"/>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rPr>
              <a:t>Is the system secure and have the STRIDE threats been managed? </a:t>
            </a:r>
          </a:p>
          <a:p>
            <a:r>
              <a:rPr lang="en-US" dirty="0">
                <a:solidFill>
                  <a:schemeClr val="tx1">
                    <a:lumMod val="50000"/>
                  </a:schemeClr>
                </a:solidFill>
              </a:rPr>
              <a:t>Especially against disclosure of data.</a:t>
            </a:r>
          </a:p>
        </p:txBody>
      </p:sp>
      <p:sp>
        <p:nvSpPr>
          <p:cNvPr id="16" name="Rectangular Callout 15"/>
          <p:cNvSpPr/>
          <p:nvPr/>
        </p:nvSpPr>
        <p:spPr>
          <a:xfrm>
            <a:off x="679116" y="2120023"/>
            <a:ext cx="2889504" cy="1003750"/>
          </a:xfrm>
          <a:prstGeom prst="wedgeRectCallout">
            <a:avLst>
              <a:gd name="adj1" fmla="val 72284"/>
              <a:gd name="adj2" fmla="val 135854"/>
            </a:avLst>
          </a:prstGeom>
          <a:solidFill>
            <a:srgbClr val="FFFFCC"/>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rPr>
              <a:t>Is the system and data proof against tampering and intrusion.</a:t>
            </a:r>
          </a:p>
        </p:txBody>
      </p:sp>
      <p:sp>
        <p:nvSpPr>
          <p:cNvPr id="17" name="Rectangular Callout 16"/>
          <p:cNvSpPr/>
          <p:nvPr/>
        </p:nvSpPr>
        <p:spPr>
          <a:xfrm>
            <a:off x="8288132" y="3761660"/>
            <a:ext cx="2889504" cy="1003750"/>
          </a:xfrm>
          <a:prstGeom prst="wedgeRectCallout">
            <a:avLst>
              <a:gd name="adj1" fmla="val -77017"/>
              <a:gd name="adj2" fmla="val 55573"/>
            </a:avLst>
          </a:prstGeom>
          <a:solidFill>
            <a:srgbClr val="FFFFCC"/>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rPr>
              <a:t>Is the system available to reliably to serve the needs of the business?</a:t>
            </a:r>
          </a:p>
        </p:txBody>
      </p:sp>
      <p:sp>
        <p:nvSpPr>
          <p:cNvPr id="2" name="Isosceles Triangle 1"/>
          <p:cNvSpPr/>
          <p:nvPr/>
        </p:nvSpPr>
        <p:spPr>
          <a:xfrm flipV="1">
            <a:off x="4468282" y="3528757"/>
            <a:ext cx="2432306" cy="2235663"/>
          </a:xfrm>
          <a:prstGeom prst="triangle">
            <a:avLst>
              <a:gd name="adj" fmla="val 49246"/>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rot="17701614">
            <a:off x="3541116" y="1958051"/>
            <a:ext cx="2657038" cy="584775"/>
          </a:xfrm>
          <a:prstGeom prst="rect">
            <a:avLst/>
          </a:prstGeom>
          <a:noFill/>
        </p:spPr>
        <p:txBody>
          <a:bodyPr wrap="square" rtlCol="0">
            <a:spAutoFit/>
          </a:bodyPr>
          <a:lstStyle/>
          <a:p>
            <a:r>
              <a:rPr lang="en-US" sz="3200" b="1" dirty="0">
                <a:solidFill>
                  <a:schemeClr val="tx2">
                    <a:lumMod val="75000"/>
                  </a:schemeClr>
                </a:solidFill>
              </a:rPr>
              <a:t>Confidentiality</a:t>
            </a:r>
          </a:p>
        </p:txBody>
      </p:sp>
      <p:sp>
        <p:nvSpPr>
          <p:cNvPr id="19" name="TextBox 18"/>
          <p:cNvSpPr txBox="1"/>
          <p:nvPr/>
        </p:nvSpPr>
        <p:spPr>
          <a:xfrm rot="17701614">
            <a:off x="2799426" y="4354201"/>
            <a:ext cx="1655786" cy="584775"/>
          </a:xfrm>
          <a:prstGeom prst="rect">
            <a:avLst/>
          </a:prstGeom>
          <a:noFill/>
        </p:spPr>
        <p:txBody>
          <a:bodyPr wrap="square" rtlCol="0">
            <a:spAutoFit/>
          </a:bodyPr>
          <a:lstStyle/>
          <a:p>
            <a:r>
              <a:rPr lang="en-US" sz="3200" b="1" dirty="0">
                <a:solidFill>
                  <a:schemeClr val="tx2">
                    <a:lumMod val="75000"/>
                  </a:schemeClr>
                </a:solidFill>
              </a:rPr>
              <a:t>Integrity</a:t>
            </a:r>
          </a:p>
        </p:txBody>
      </p:sp>
      <p:sp>
        <p:nvSpPr>
          <p:cNvPr id="20" name="TextBox 19"/>
          <p:cNvSpPr txBox="1"/>
          <p:nvPr/>
        </p:nvSpPr>
        <p:spPr>
          <a:xfrm rot="17701614">
            <a:off x="5021921" y="4158748"/>
            <a:ext cx="2193434" cy="584775"/>
          </a:xfrm>
          <a:prstGeom prst="rect">
            <a:avLst/>
          </a:prstGeom>
          <a:noFill/>
        </p:spPr>
        <p:txBody>
          <a:bodyPr wrap="square" rtlCol="0">
            <a:spAutoFit/>
          </a:bodyPr>
          <a:lstStyle/>
          <a:p>
            <a:r>
              <a:rPr lang="en-US" sz="3200" b="1" dirty="0">
                <a:solidFill>
                  <a:schemeClr val="tx2">
                    <a:lumMod val="75000"/>
                  </a:schemeClr>
                </a:solidFill>
              </a:rPr>
              <a:t>Availability</a:t>
            </a:r>
          </a:p>
        </p:txBody>
      </p:sp>
      <p:sp>
        <p:nvSpPr>
          <p:cNvPr id="3" name="Rectangle 2"/>
          <p:cNvSpPr/>
          <p:nvPr/>
        </p:nvSpPr>
        <p:spPr>
          <a:xfrm>
            <a:off x="6644708" y="2378013"/>
            <a:ext cx="4896084" cy="369332"/>
          </a:xfrm>
          <a:prstGeom prst="rect">
            <a:avLst/>
          </a:prstGeom>
        </p:spPr>
        <p:txBody>
          <a:bodyPr wrap="none">
            <a:spAutoFit/>
          </a:bodyPr>
          <a:lstStyle/>
          <a:p>
            <a:r>
              <a:rPr lang="en-US" dirty="0">
                <a:hlinkClick r:id="rId5"/>
              </a:rPr>
              <a:t>https://en.wikipedia.org/wiki/STRIDE_(security)</a:t>
            </a:r>
            <a:r>
              <a:rPr lang="en-US" dirty="0"/>
              <a:t> </a:t>
            </a:r>
          </a:p>
        </p:txBody>
      </p:sp>
    </p:spTree>
    <p:extLst>
      <p:ext uri="{BB962C8B-B14F-4D97-AF65-F5344CB8AC3E}">
        <p14:creationId xmlns:p14="http://schemas.microsoft.com/office/powerpoint/2010/main" val="427478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9’s</a:t>
            </a:r>
          </a:p>
        </p:txBody>
      </p:sp>
      <p:graphicFrame>
        <p:nvGraphicFramePr>
          <p:cNvPr id="3" name="Table 2"/>
          <p:cNvGraphicFramePr>
            <a:graphicFrameLocks noGrp="1"/>
          </p:cNvGraphicFramePr>
          <p:nvPr>
            <p:extLst/>
          </p:nvPr>
        </p:nvGraphicFramePr>
        <p:xfrm>
          <a:off x="333375" y="1014413"/>
          <a:ext cx="7100243" cy="3345180"/>
        </p:xfrm>
        <a:graphic>
          <a:graphicData uri="http://schemas.openxmlformats.org/drawingml/2006/table">
            <a:tbl>
              <a:tblPr>
                <a:tableStyleId>{5940675A-B579-460E-94D1-54222C63F5DA}</a:tableStyleId>
              </a:tblPr>
              <a:tblGrid>
                <a:gridCol w="869145">
                  <a:extLst>
                    <a:ext uri="{9D8B030D-6E8A-4147-A177-3AD203B41FA5}">
                      <a16:colId xmlns:a16="http://schemas.microsoft.com/office/drawing/2014/main" val="177855646"/>
                    </a:ext>
                  </a:extLst>
                </a:gridCol>
                <a:gridCol w="481372">
                  <a:extLst>
                    <a:ext uri="{9D8B030D-6E8A-4147-A177-3AD203B41FA5}">
                      <a16:colId xmlns:a16="http://schemas.microsoft.com/office/drawing/2014/main" val="1448320385"/>
                    </a:ext>
                  </a:extLst>
                </a:gridCol>
                <a:gridCol w="1109831">
                  <a:extLst>
                    <a:ext uri="{9D8B030D-6E8A-4147-A177-3AD203B41FA5}">
                      <a16:colId xmlns:a16="http://schemas.microsoft.com/office/drawing/2014/main" val="1727924346"/>
                    </a:ext>
                  </a:extLst>
                </a:gridCol>
                <a:gridCol w="1176688">
                  <a:extLst>
                    <a:ext uri="{9D8B030D-6E8A-4147-A177-3AD203B41FA5}">
                      <a16:colId xmlns:a16="http://schemas.microsoft.com/office/drawing/2014/main" val="1274865195"/>
                    </a:ext>
                  </a:extLst>
                </a:gridCol>
                <a:gridCol w="1323774">
                  <a:extLst>
                    <a:ext uri="{9D8B030D-6E8A-4147-A177-3AD203B41FA5}">
                      <a16:colId xmlns:a16="http://schemas.microsoft.com/office/drawing/2014/main" val="2478850070"/>
                    </a:ext>
                  </a:extLst>
                </a:gridCol>
                <a:gridCol w="1109831">
                  <a:extLst>
                    <a:ext uri="{9D8B030D-6E8A-4147-A177-3AD203B41FA5}">
                      <a16:colId xmlns:a16="http://schemas.microsoft.com/office/drawing/2014/main" val="634785774"/>
                    </a:ext>
                  </a:extLst>
                </a:gridCol>
                <a:gridCol w="1029602">
                  <a:extLst>
                    <a:ext uri="{9D8B030D-6E8A-4147-A177-3AD203B41FA5}">
                      <a16:colId xmlns:a16="http://schemas.microsoft.com/office/drawing/2014/main" val="2187217055"/>
                    </a:ext>
                  </a:extLst>
                </a:gridCol>
              </a:tblGrid>
              <a:tr h="259080">
                <a:tc>
                  <a:txBody>
                    <a:bodyPr/>
                    <a:lstStyle/>
                    <a:p>
                      <a:pPr algn="ctr" fontAlgn="ctr"/>
                      <a:r>
                        <a:rPr lang="en-US" sz="800" b="1" u="none" strike="noStrike" dirty="0">
                          <a:effectLst/>
                        </a:rPr>
                        <a:t>Availability %</a:t>
                      </a:r>
                      <a:endParaRPr lang="en-US" sz="8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800" b="1" u="none" strike="noStrike" dirty="0">
                          <a:effectLst/>
                        </a:rPr>
                        <a:t>Nines</a:t>
                      </a:r>
                      <a:endParaRPr lang="en-US" sz="8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800" b="1" u="none" strike="noStrike" dirty="0">
                          <a:effectLst/>
                        </a:rPr>
                        <a:t>Downtime per year</a:t>
                      </a:r>
                      <a:endParaRPr lang="en-US" sz="8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800" b="1" u="none" strike="noStrike" dirty="0">
                          <a:effectLst/>
                        </a:rPr>
                        <a:t>Downtime per month</a:t>
                      </a:r>
                      <a:endParaRPr lang="en-US" sz="8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800" b="1" u="none" strike="noStrike" dirty="0">
                          <a:effectLst/>
                        </a:rPr>
                        <a:t>Downtime per week</a:t>
                      </a:r>
                      <a:endParaRPr lang="en-US" sz="8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800" b="1" u="none" strike="noStrike" dirty="0">
                          <a:effectLst/>
                        </a:rPr>
                        <a:t>Downtime per day</a:t>
                      </a:r>
                      <a:endParaRPr lang="en-US" sz="8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US" sz="800" b="1" u="none" strike="noStrike" dirty="0">
                          <a:effectLst/>
                        </a:rPr>
                        <a:t>Downtime Milliseconds</a:t>
                      </a:r>
                      <a:endParaRPr lang="en-US" sz="800" b="1"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589141291"/>
                  </a:ext>
                </a:extLst>
              </a:tr>
              <a:tr h="182880">
                <a:tc>
                  <a:txBody>
                    <a:bodyPr/>
                    <a:lstStyle/>
                    <a:p>
                      <a:pPr algn="r" fontAlgn="b"/>
                      <a:r>
                        <a:rPr lang="en-US" sz="1100" u="none" strike="noStrike">
                          <a:effectLst/>
                        </a:rPr>
                        <a:t>90.0000000%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36.5 days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72 hours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16.8 hours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2.4 hours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8640000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0962704"/>
                  </a:ext>
                </a:extLst>
              </a:tr>
              <a:tr h="182880">
                <a:tc>
                  <a:txBody>
                    <a:bodyPr/>
                    <a:lstStyle/>
                    <a:p>
                      <a:pPr algn="r" fontAlgn="b"/>
                      <a:r>
                        <a:rPr lang="en-US" sz="1100" u="none" strike="noStrike">
                          <a:effectLst/>
                        </a:rPr>
                        <a:t>99.0000000%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3.65 days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7.20 hours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1.68 hours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14.4 minutes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864000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7092142"/>
                  </a:ext>
                </a:extLst>
              </a:tr>
              <a:tr h="198120">
                <a:tc>
                  <a:txBody>
                    <a:bodyPr/>
                    <a:lstStyle/>
                    <a:p>
                      <a:pPr algn="r" fontAlgn="b"/>
                      <a:r>
                        <a:rPr lang="en-US" sz="1100" u="none" strike="noStrike" dirty="0">
                          <a:solidFill>
                            <a:srgbClr val="7030A0"/>
                          </a:solidFill>
                          <a:effectLst/>
                        </a:rPr>
                        <a:t>99.9000000%</a:t>
                      </a:r>
                      <a:endParaRPr lang="en-US" sz="1100" b="0" i="0" u="none" strike="noStrike" dirty="0">
                        <a:solidFill>
                          <a:srgbClr val="7030A0"/>
                        </a:solidFill>
                        <a:effectLst/>
                        <a:latin typeface="Calibri" panose="020F0502020204030204" pitchFamily="34" charset="0"/>
                      </a:endParaRPr>
                    </a:p>
                  </a:txBody>
                  <a:tcPr marL="7620" marR="7620" marT="7620" marB="0" anchor="b"/>
                </a:tc>
                <a:tc>
                  <a:txBody>
                    <a:bodyPr/>
                    <a:lstStyle/>
                    <a:p>
                      <a:pPr algn="r" fontAlgn="b"/>
                      <a:r>
                        <a:rPr lang="en-US" sz="1100" u="none" strike="noStrike" dirty="0">
                          <a:solidFill>
                            <a:srgbClr val="7030A0"/>
                          </a:solidFill>
                          <a:effectLst/>
                        </a:rPr>
                        <a:t>3</a:t>
                      </a:r>
                      <a:endParaRPr lang="en-US" sz="1100" b="0" i="0" u="none" strike="noStrike" dirty="0">
                        <a:solidFill>
                          <a:srgbClr val="7030A0"/>
                        </a:solidFill>
                        <a:effectLst/>
                        <a:latin typeface="Calibri" panose="020F0502020204030204" pitchFamily="34" charset="0"/>
                      </a:endParaRPr>
                    </a:p>
                  </a:txBody>
                  <a:tcPr marL="7620" marR="7620" marT="7620" marB="0" anchor="b"/>
                </a:tc>
                <a:tc>
                  <a:txBody>
                    <a:bodyPr/>
                    <a:lstStyle/>
                    <a:p>
                      <a:pPr algn="r" fontAlgn="b"/>
                      <a:r>
                        <a:rPr lang="en-US" sz="1100" u="none" strike="noStrike" dirty="0">
                          <a:solidFill>
                            <a:srgbClr val="7030A0"/>
                          </a:solidFill>
                          <a:effectLst/>
                        </a:rPr>
                        <a:t>8.76 hours</a:t>
                      </a:r>
                      <a:endParaRPr lang="en-US" sz="1100" b="0" i="0" u="none" strike="noStrike" dirty="0">
                        <a:solidFill>
                          <a:srgbClr val="7030A0"/>
                        </a:solidFill>
                        <a:effectLst/>
                        <a:latin typeface="Calibri" panose="020F0502020204030204" pitchFamily="34" charset="0"/>
                      </a:endParaRPr>
                    </a:p>
                  </a:txBody>
                  <a:tcPr marL="7620" marR="7620" marT="7620" marB="0" anchor="b"/>
                </a:tc>
                <a:tc>
                  <a:txBody>
                    <a:bodyPr/>
                    <a:lstStyle/>
                    <a:p>
                      <a:pPr algn="r" fontAlgn="b"/>
                      <a:r>
                        <a:rPr lang="en-US" sz="1100" u="none" strike="noStrike" dirty="0">
                          <a:solidFill>
                            <a:srgbClr val="7030A0"/>
                          </a:solidFill>
                          <a:effectLst/>
                        </a:rPr>
                        <a:t>43.8 minutes</a:t>
                      </a:r>
                      <a:endParaRPr lang="en-US" sz="1100" b="0" i="0" u="none" strike="noStrike" dirty="0">
                        <a:solidFill>
                          <a:srgbClr val="7030A0"/>
                        </a:solidFill>
                        <a:effectLst/>
                        <a:latin typeface="Calibri" panose="020F0502020204030204" pitchFamily="34" charset="0"/>
                      </a:endParaRPr>
                    </a:p>
                  </a:txBody>
                  <a:tcPr marL="7620" marR="7620" marT="7620" marB="0" anchor="b"/>
                </a:tc>
                <a:tc>
                  <a:txBody>
                    <a:bodyPr/>
                    <a:lstStyle/>
                    <a:p>
                      <a:pPr algn="r" fontAlgn="b"/>
                      <a:r>
                        <a:rPr lang="en-US" sz="1100" u="none" strike="noStrike" dirty="0">
                          <a:solidFill>
                            <a:srgbClr val="7030A0"/>
                          </a:solidFill>
                          <a:effectLst/>
                        </a:rPr>
                        <a:t>10.1 minutes</a:t>
                      </a:r>
                      <a:endParaRPr lang="en-US" sz="1100" b="0" i="0" u="none" strike="noStrike" dirty="0">
                        <a:solidFill>
                          <a:srgbClr val="7030A0"/>
                        </a:solidFill>
                        <a:effectLst/>
                        <a:latin typeface="Calibri" panose="020F0502020204030204" pitchFamily="34" charset="0"/>
                      </a:endParaRPr>
                    </a:p>
                  </a:txBody>
                  <a:tcPr marL="7620" marR="7620" marT="7620" marB="0" anchor="b"/>
                </a:tc>
                <a:tc>
                  <a:txBody>
                    <a:bodyPr/>
                    <a:lstStyle/>
                    <a:p>
                      <a:pPr algn="r" fontAlgn="b"/>
                      <a:r>
                        <a:rPr lang="en-US" sz="1100" u="none" strike="noStrike" dirty="0">
                          <a:solidFill>
                            <a:srgbClr val="7030A0"/>
                          </a:solidFill>
                          <a:effectLst/>
                        </a:rPr>
                        <a:t>1.44 minutes</a:t>
                      </a:r>
                      <a:endParaRPr lang="en-US" sz="1100" b="0" i="0" u="none" strike="noStrike" dirty="0">
                        <a:solidFill>
                          <a:srgbClr val="7030A0"/>
                        </a:solidFill>
                        <a:effectLst/>
                        <a:latin typeface="Calibri" panose="020F0502020204030204" pitchFamily="34" charset="0"/>
                      </a:endParaRPr>
                    </a:p>
                  </a:txBody>
                  <a:tcPr marL="7620" marR="7620" marT="7620" marB="0" anchor="b"/>
                </a:tc>
                <a:tc>
                  <a:txBody>
                    <a:bodyPr/>
                    <a:lstStyle/>
                    <a:p>
                      <a:pPr algn="r" fontAlgn="b"/>
                      <a:r>
                        <a:rPr lang="en-US" sz="1100" u="none" strike="noStrike" dirty="0">
                          <a:solidFill>
                            <a:srgbClr val="7030A0"/>
                          </a:solidFill>
                          <a:effectLst/>
                        </a:rPr>
                        <a:t>86400</a:t>
                      </a:r>
                      <a:endParaRPr lang="en-US" sz="1100" b="0" i="0" u="none" strike="noStrike" dirty="0">
                        <a:solidFill>
                          <a:srgbClr val="7030A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8924422"/>
                  </a:ext>
                </a:extLst>
              </a:tr>
              <a:tr h="182880">
                <a:tc>
                  <a:txBody>
                    <a:bodyPr/>
                    <a:lstStyle/>
                    <a:p>
                      <a:pPr algn="r" fontAlgn="b"/>
                      <a:r>
                        <a:rPr lang="en-US" sz="1100" u="none" strike="noStrike">
                          <a:effectLst/>
                        </a:rPr>
                        <a:t>99.9900000%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52.56 minutes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4.38 minutes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1.01 minutes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8.66 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8660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2967089"/>
                  </a:ext>
                </a:extLst>
              </a:tr>
              <a:tr h="182880">
                <a:tc>
                  <a:txBody>
                    <a:bodyPr/>
                    <a:lstStyle/>
                    <a:p>
                      <a:pPr algn="r" fontAlgn="b"/>
                      <a:r>
                        <a:rPr lang="en-US" sz="1100" u="none" strike="noStrike">
                          <a:effectLst/>
                        </a:rPr>
                        <a:t>99.9990000%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5.26 minutes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25.9 seconds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6.05 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864.3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16422"/>
                  </a:ext>
                </a:extLst>
              </a:tr>
              <a:tr h="182880">
                <a:tc>
                  <a:txBody>
                    <a:bodyPr/>
                    <a:lstStyle/>
                    <a:p>
                      <a:pPr algn="r" fontAlgn="b"/>
                      <a:r>
                        <a:rPr lang="en-US" sz="1100" u="none" strike="noStrike">
                          <a:effectLst/>
                        </a:rPr>
                        <a:t>99.9999000%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31.5 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2.59 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604.8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090848"/>
                  </a:ext>
                </a:extLst>
              </a:tr>
              <a:tr h="182880">
                <a:tc>
                  <a:txBody>
                    <a:bodyPr/>
                    <a:lstStyle/>
                    <a:p>
                      <a:pPr algn="r" fontAlgn="b"/>
                      <a:r>
                        <a:rPr lang="en-US" sz="1100" u="none" strike="noStrike">
                          <a:effectLst/>
                        </a:rPr>
                        <a:t>99.9999900%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3.15 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262.97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60.48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8.64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2721697"/>
                  </a:ext>
                </a:extLst>
              </a:tr>
              <a:tr h="182880">
                <a:tc>
                  <a:txBody>
                    <a:bodyPr/>
                    <a:lstStyle/>
                    <a:p>
                      <a:pPr algn="r" fontAlgn="b"/>
                      <a:r>
                        <a:rPr lang="en-US" sz="1100" u="none" strike="noStrike">
                          <a:effectLst/>
                        </a:rPr>
                        <a:t>99.9999990%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315.569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26.297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6.048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0.864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0.864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6355633"/>
                  </a:ext>
                </a:extLst>
              </a:tr>
              <a:tr h="182880">
                <a:tc>
                  <a:txBody>
                    <a:bodyPr/>
                    <a:lstStyle/>
                    <a:p>
                      <a:pPr algn="r" fontAlgn="b"/>
                      <a:r>
                        <a:rPr lang="en-US" sz="1100" u="none" strike="noStrike">
                          <a:effectLst/>
                        </a:rPr>
                        <a:t>99.9999999%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31.5569 milliseconds</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2.6297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0.6048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0.0864 milliseconds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0.0864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5959822"/>
                  </a:ext>
                </a:extLst>
              </a:tr>
            </a:tbl>
          </a:graphicData>
        </a:graphic>
      </p:graphicFrame>
      <p:graphicFrame>
        <p:nvGraphicFramePr>
          <p:cNvPr id="4" name="Chart 3">
            <a:extLst>
              <a:ext uri="{FF2B5EF4-FFF2-40B4-BE49-F238E27FC236}">
                <a16:creationId xmlns:a16="http://schemas.microsoft.com/office/drawing/2014/main" id="{00000000-0008-0000-0000-000002000000}"/>
              </a:ext>
            </a:extLst>
          </p:cNvPr>
          <p:cNvGraphicFramePr>
            <a:graphicFrameLocks/>
          </p:cNvGraphicFramePr>
          <p:nvPr>
            <p:extLst/>
          </p:nvPr>
        </p:nvGraphicFramePr>
        <p:xfrm>
          <a:off x="7433618" y="99155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33375" y="4382453"/>
            <a:ext cx="11601450" cy="1569660"/>
          </a:xfrm>
          <a:prstGeom prst="rect">
            <a:avLst/>
          </a:prstGeom>
          <a:noFill/>
        </p:spPr>
        <p:txBody>
          <a:bodyPr wrap="square" rtlCol="0">
            <a:spAutoFit/>
          </a:bodyPr>
          <a:lstStyle/>
          <a:p>
            <a:r>
              <a:rPr lang="en-US" sz="3200" dirty="0"/>
              <a:t>Seriously question the purpose of anything above [3] 9’s in a single component, load balancing/horizontal scaling can give the entire system higher than [3] 9’s.</a:t>
            </a:r>
          </a:p>
        </p:txBody>
      </p:sp>
    </p:spTree>
    <p:extLst>
      <p:ext uri="{BB962C8B-B14F-4D97-AF65-F5344CB8AC3E}">
        <p14:creationId xmlns:p14="http://schemas.microsoft.com/office/powerpoint/2010/main" val="113206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Parallel Example</a:t>
            </a:r>
          </a:p>
        </p:txBody>
      </p:sp>
      <p:sp>
        <p:nvSpPr>
          <p:cNvPr id="4" name="TextBox 3"/>
          <p:cNvSpPr txBox="1"/>
          <p:nvPr/>
        </p:nvSpPr>
        <p:spPr>
          <a:xfrm>
            <a:off x="522514" y="1119673"/>
            <a:ext cx="11168743" cy="3970318"/>
          </a:xfrm>
          <a:prstGeom prst="rect">
            <a:avLst/>
          </a:prstGeom>
          <a:noFill/>
        </p:spPr>
        <p:txBody>
          <a:bodyPr wrap="square" rtlCol="0">
            <a:spAutoFit/>
          </a:bodyPr>
          <a:lstStyle/>
          <a:p>
            <a:r>
              <a:rPr lang="en-US" sz="2800" dirty="0"/>
              <a:t>Suppose we have a system with 3 parallel components each with [3] 9’s [99.9%] over 100 hours (via say load balancing), and the system is successful if any of the 3 components stay up for 100 hours.</a:t>
            </a:r>
          </a:p>
          <a:p>
            <a:endParaRPr lang="en-US" sz="2800" dirty="0"/>
          </a:p>
          <a:p>
            <a:r>
              <a:rPr lang="en-US" sz="2800" dirty="0"/>
              <a:t>R[s] =  1 – (1 – .999) * (1 - .999) * (1 - .999)</a:t>
            </a:r>
          </a:p>
          <a:p>
            <a:r>
              <a:rPr lang="en-US" sz="2800" dirty="0"/>
              <a:t>R[s] =  1 – (</a:t>
            </a:r>
            <a:r>
              <a:rPr lang="en-US" sz="2800" dirty="0"/>
              <a:t>0.000000001)</a:t>
            </a:r>
          </a:p>
          <a:p>
            <a:r>
              <a:rPr lang="en-US" sz="2800" dirty="0"/>
              <a:t>R[s] = 0.999999999</a:t>
            </a:r>
          </a:p>
          <a:p>
            <a:r>
              <a:rPr lang="en-US" sz="2800" dirty="0"/>
              <a:t>R[s] = 99.9999999% </a:t>
            </a:r>
          </a:p>
          <a:p>
            <a:r>
              <a:rPr lang="en-US" sz="2800" dirty="0"/>
              <a:t>R[s] = [9] 9’s</a:t>
            </a:r>
            <a:endParaRPr lang="en-US" sz="2800" dirty="0"/>
          </a:p>
        </p:txBody>
      </p:sp>
      <p:grpSp>
        <p:nvGrpSpPr>
          <p:cNvPr id="25" name="Group 24"/>
          <p:cNvGrpSpPr/>
          <p:nvPr/>
        </p:nvGrpSpPr>
        <p:grpSpPr>
          <a:xfrm>
            <a:off x="7749860" y="3147459"/>
            <a:ext cx="4061926" cy="2485187"/>
            <a:chOff x="5990253" y="2568961"/>
            <a:chExt cx="4061926" cy="2485187"/>
          </a:xfrm>
        </p:grpSpPr>
        <p:sp>
          <p:nvSpPr>
            <p:cNvPr id="5" name="Rectangle 4"/>
            <p:cNvSpPr/>
            <p:nvPr/>
          </p:nvSpPr>
          <p:spPr>
            <a:xfrm>
              <a:off x="7221894" y="2568961"/>
              <a:ext cx="1474237" cy="615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6" name="Rectangle 5"/>
            <p:cNvSpPr/>
            <p:nvPr/>
          </p:nvSpPr>
          <p:spPr>
            <a:xfrm>
              <a:off x="7221894" y="3503644"/>
              <a:ext cx="1474237" cy="615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7" name="Rectangle 6"/>
            <p:cNvSpPr/>
            <p:nvPr/>
          </p:nvSpPr>
          <p:spPr>
            <a:xfrm>
              <a:off x="7221894" y="4438327"/>
              <a:ext cx="1474237" cy="615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C1</a:t>
              </a:r>
            </a:p>
          </p:txBody>
        </p:sp>
        <p:sp>
          <p:nvSpPr>
            <p:cNvPr id="8" name="Oval 7"/>
            <p:cNvSpPr/>
            <p:nvPr/>
          </p:nvSpPr>
          <p:spPr>
            <a:xfrm>
              <a:off x="5990253" y="3676261"/>
              <a:ext cx="307910" cy="270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744269" y="3761859"/>
              <a:ext cx="307910" cy="2705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8" idx="7"/>
              <a:endCxn id="5" idx="1"/>
            </p:cNvCxnSpPr>
            <p:nvPr/>
          </p:nvCxnSpPr>
          <p:spPr>
            <a:xfrm flipV="1">
              <a:off x="6253071" y="2876872"/>
              <a:ext cx="968823" cy="839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6"/>
              <a:endCxn id="6" idx="1"/>
            </p:cNvCxnSpPr>
            <p:nvPr/>
          </p:nvCxnSpPr>
          <p:spPr>
            <a:xfrm>
              <a:off x="6298163" y="3811555"/>
              <a:ext cx="9237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5"/>
              <a:endCxn id="7" idx="1"/>
            </p:cNvCxnSpPr>
            <p:nvPr/>
          </p:nvCxnSpPr>
          <p:spPr>
            <a:xfrm>
              <a:off x="6253071" y="3907222"/>
              <a:ext cx="968823" cy="839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a:endCxn id="9" idx="3"/>
            </p:cNvCxnSpPr>
            <p:nvPr/>
          </p:nvCxnSpPr>
          <p:spPr>
            <a:xfrm flipV="1">
              <a:off x="8696131" y="3992820"/>
              <a:ext cx="1093230" cy="7534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3"/>
              <a:endCxn id="9" idx="2"/>
            </p:cNvCxnSpPr>
            <p:nvPr/>
          </p:nvCxnSpPr>
          <p:spPr>
            <a:xfrm>
              <a:off x="8696131" y="3811555"/>
              <a:ext cx="1048138" cy="855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a:endCxn id="9" idx="1"/>
            </p:cNvCxnSpPr>
            <p:nvPr/>
          </p:nvCxnSpPr>
          <p:spPr>
            <a:xfrm>
              <a:off x="8696131" y="2876872"/>
              <a:ext cx="1093230" cy="9246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522514" y="5632646"/>
            <a:ext cx="7632441" cy="369332"/>
          </a:xfrm>
          <a:prstGeom prst="rect">
            <a:avLst/>
          </a:prstGeom>
          <a:noFill/>
        </p:spPr>
        <p:txBody>
          <a:bodyPr wrap="square" rtlCol="0">
            <a:spAutoFit/>
          </a:bodyPr>
          <a:lstStyle/>
          <a:p>
            <a:r>
              <a:rPr lang="en-US" dirty="0">
                <a:hlinkClick r:id="rId2"/>
              </a:rPr>
              <a:t>http://reliawiki.org/index.php/RBDs_and_Analytical_System_Reliability</a:t>
            </a:r>
            <a:r>
              <a:rPr lang="en-US" dirty="0"/>
              <a:t> </a:t>
            </a:r>
            <a:endParaRPr lang="en-US" dirty="0"/>
          </a:p>
        </p:txBody>
      </p:sp>
    </p:spTree>
    <p:extLst>
      <p:ext uri="{BB962C8B-B14F-4D97-AF65-F5344CB8AC3E}">
        <p14:creationId xmlns:p14="http://schemas.microsoft.com/office/powerpoint/2010/main" val="229851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Queue Mediation</a:t>
            </a:r>
          </a:p>
        </p:txBody>
      </p:sp>
      <p:sp>
        <p:nvSpPr>
          <p:cNvPr id="4" name="Text Placeholder 3"/>
          <p:cNvSpPr>
            <a:spLocks noGrp="1"/>
          </p:cNvSpPr>
          <p:nvPr>
            <p:ph type="body" idx="1"/>
          </p:nvPr>
        </p:nvSpPr>
        <p:spPr/>
        <p:txBody>
          <a:bodyPr/>
          <a:lstStyle/>
          <a:p>
            <a:r>
              <a:rPr lang="en-US" dirty="0"/>
              <a:t>Resiliency, Scalability, and Buffing</a:t>
            </a:r>
          </a:p>
        </p:txBody>
      </p:sp>
    </p:spTree>
    <p:extLst>
      <p:ext uri="{BB962C8B-B14F-4D97-AF65-F5344CB8AC3E}">
        <p14:creationId xmlns:p14="http://schemas.microsoft.com/office/powerpoint/2010/main" val="4140548038"/>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genic_PPT_Master" id="{C9F0E2C1-98EF-4E56-BFB8-DAF253760689}" vid="{C8207DE1-4AE1-4F31-B2BE-54F80DE7CF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GNC_PPT_FINAL">
  <a:themeElements>
    <a:clrScheme name="MAGENIC_COLORS">
      <a:dk1>
        <a:srgbClr val="56565A"/>
      </a:dk1>
      <a:lt1>
        <a:sysClr val="window" lastClr="FFFFFF"/>
      </a:lt1>
      <a:dk2>
        <a:srgbClr val="7DC242"/>
      </a:dk2>
      <a:lt2>
        <a:srgbClr val="FFC32C"/>
      </a:lt2>
      <a:accent1>
        <a:srgbClr val="7DC242"/>
      </a:accent1>
      <a:accent2>
        <a:srgbClr val="30AEE4"/>
      </a:accent2>
      <a:accent3>
        <a:srgbClr val="F37121"/>
      </a:accent3>
      <a:accent4>
        <a:srgbClr val="E81C75"/>
      </a:accent4>
      <a:accent5>
        <a:srgbClr val="78787A"/>
      </a:accent5>
      <a:accent6>
        <a:srgbClr val="999899"/>
      </a:accent6>
      <a:hlink>
        <a:srgbClr val="F37121"/>
      </a:hlink>
      <a:folHlink>
        <a:srgbClr val="78787A"/>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 Engagement Review.potx" id="{AC55581D-C1EC-496E-9755-164171A2FCA4}" vid="{0A464E3D-DAEE-42FE-B6A1-CED0297B7E5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F920D33F0E424FA307FF4BFD69C6B7" ma:contentTypeVersion="4" ma:contentTypeDescription="Create a new document." ma:contentTypeScope="" ma:versionID="c4aa33fb6a064822f145d15c2a6cdeed">
  <xsd:schema xmlns:xsd="http://www.w3.org/2001/XMLSchema" xmlns:xs="http://www.w3.org/2001/XMLSchema" xmlns:p="http://schemas.microsoft.com/office/2006/metadata/properties" xmlns:ns2="3e9b83a5-fbed-4917-ba15-1f94ccaa0af2" xmlns:ns3="c10a372e-a26c-4049-b542-2b19964cc85e" targetNamespace="http://schemas.microsoft.com/office/2006/metadata/properties" ma:root="true" ma:fieldsID="924e4f65aec7ad841bfd623a2cc91284" ns2:_="" ns3:_="">
    <xsd:import namespace="3e9b83a5-fbed-4917-ba15-1f94ccaa0af2"/>
    <xsd:import namespace="c10a372e-a26c-4049-b542-2b19964cc8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9b83a5-fbed-4917-ba15-1f94ccaa0af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10a372e-a26c-4049-b542-2b19964cc85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B40646-1A35-454E-9D57-E2329C7948EE}">
  <ds:schemaRefs>
    <ds:schemaRef ds:uri="3e9b83a5-fbed-4917-ba15-1f94ccaa0af2"/>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E9045CEA-B0DB-407F-9EE0-69202E8ACF79}"/>
</file>

<file path=customXml/itemProps3.xml><?xml version="1.0" encoding="utf-8"?>
<ds:datastoreItem xmlns:ds="http://schemas.openxmlformats.org/officeDocument/2006/customXml" ds:itemID="{5ADDD8F8-C95D-4B97-9C47-77E376CA39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 Risk Triad</Template>
  <TotalTime>294</TotalTime>
  <Words>2419</Words>
  <Application>Microsoft Office PowerPoint</Application>
  <PresentationFormat>Widescreen</PresentationFormat>
  <Paragraphs>344</Paragraphs>
  <Slides>33</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33</vt:i4>
      </vt:variant>
    </vt:vector>
  </HeadingPairs>
  <TitlesOfParts>
    <vt:vector size="47" baseType="lpstr">
      <vt:lpstr>Dotum</vt:lpstr>
      <vt:lpstr>Arial</vt:lpstr>
      <vt:lpstr>Arial Black</vt:lpstr>
      <vt:lpstr>Arial Rounded MT Bold</vt:lpstr>
      <vt:lpstr>Calibri</vt:lpstr>
      <vt:lpstr>Calibri Light</vt:lpstr>
      <vt:lpstr>Cordia New</vt:lpstr>
      <vt:lpstr>Franklin Gothic Book</vt:lpstr>
      <vt:lpstr>Franklin Gothic Medium Cond</vt:lpstr>
      <vt:lpstr>Segoe UI</vt:lpstr>
      <vt:lpstr>Wingdings</vt:lpstr>
      <vt:lpstr>MGNC_PPT_FINAL</vt:lpstr>
      <vt:lpstr>Office Theme</vt:lpstr>
      <vt:lpstr>1_MGNC_PPT_FINAL</vt:lpstr>
      <vt:lpstr>Cloud Design Patterns with Azure</vt:lpstr>
      <vt:lpstr>The list</vt:lpstr>
      <vt:lpstr>Operability</vt:lpstr>
      <vt:lpstr>PowerPoint Presentation</vt:lpstr>
      <vt:lpstr>What Defines Operability?</vt:lpstr>
      <vt:lpstr>Key Considerations - The Risk Triad </vt:lpstr>
      <vt:lpstr>The 9’s</vt:lpstr>
      <vt:lpstr>A Simple Parallel Example</vt:lpstr>
      <vt:lpstr>Queue Mediation</vt:lpstr>
      <vt:lpstr>Queue mediation</vt:lpstr>
      <vt:lpstr>Queue architectures Pro/Con</vt:lpstr>
      <vt:lpstr>Queued Workflow Examples</vt:lpstr>
      <vt:lpstr>Architecture: sending messages from outside</vt:lpstr>
      <vt:lpstr>Architecture: Processing messages</vt:lpstr>
      <vt:lpstr>Command Query Responsibility Segregation (CQRS) and Caching</vt:lpstr>
      <vt:lpstr>CQRS</vt:lpstr>
      <vt:lpstr>CQRS (with Caching)</vt:lpstr>
      <vt:lpstr>SAGA</vt:lpstr>
      <vt:lpstr>SAGA</vt:lpstr>
      <vt:lpstr>What does compensation mean?</vt:lpstr>
      <vt:lpstr>Saga Systems Are Graphs of Graphs</vt:lpstr>
      <vt:lpstr>Sample Graph</vt:lpstr>
      <vt:lpstr>The pipeline pattern</vt:lpstr>
      <vt:lpstr>Pipelines</vt:lpstr>
      <vt:lpstr>Pipeline Semantics</vt:lpstr>
      <vt:lpstr>The workflow pattern</vt:lpstr>
      <vt:lpstr>Workflow Variations</vt:lpstr>
      <vt:lpstr>Workflow Semantics</vt:lpstr>
      <vt:lpstr>Decision Points</vt:lpstr>
      <vt:lpstr>Six Bad Things that happened in Graph Systems</vt:lpstr>
      <vt:lpstr>Enterprise Caching</vt:lpstr>
      <vt:lpstr>Edge Cache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Design Patterns with Azure</dc:title>
  <dc:creator>Stuart Williams</dc:creator>
  <cp:lastModifiedBy>Stuart Williams</cp:lastModifiedBy>
  <cp:revision>56</cp:revision>
  <dcterms:created xsi:type="dcterms:W3CDTF">2017-06-21T17:39:37Z</dcterms:created>
  <dcterms:modified xsi:type="dcterms:W3CDTF">2017-07-31T17:58:16Z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0x0101005CF920D33F0E424FA307FF4BFD69C6B7</vt:lpwstr>
  </property>
</Properties>
</file>